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622" r:id="rId2"/>
    <p:sldId id="624" r:id="rId3"/>
    <p:sldId id="646" r:id="rId4"/>
    <p:sldId id="623" r:id="rId5"/>
    <p:sldId id="611" r:id="rId6"/>
    <p:sldId id="612" r:id="rId7"/>
    <p:sldId id="626" r:id="rId8"/>
    <p:sldId id="650" r:id="rId9"/>
    <p:sldId id="661" r:id="rId10"/>
    <p:sldId id="630" r:id="rId11"/>
    <p:sldId id="658" r:id="rId12"/>
    <p:sldId id="653" r:id="rId13"/>
    <p:sldId id="641" r:id="rId14"/>
    <p:sldId id="659" r:id="rId15"/>
    <p:sldId id="667" r:id="rId16"/>
    <p:sldId id="668" r:id="rId17"/>
    <p:sldId id="660" r:id="rId18"/>
    <p:sldId id="671" r:id="rId19"/>
    <p:sldId id="674" r:id="rId20"/>
    <p:sldId id="629" r:id="rId21"/>
    <p:sldId id="643" r:id="rId22"/>
    <p:sldId id="655" r:id="rId23"/>
    <p:sldId id="665" r:id="rId24"/>
    <p:sldId id="636" r:id="rId25"/>
    <p:sldId id="645" r:id="rId26"/>
    <p:sldId id="651" r:id="rId27"/>
    <p:sldId id="666" r:id="rId28"/>
    <p:sldId id="649" r:id="rId29"/>
    <p:sldId id="642" r:id="rId30"/>
    <p:sldId id="652" r:id="rId31"/>
    <p:sldId id="613" r:id="rId32"/>
    <p:sldId id="654" r:id="rId33"/>
    <p:sldId id="614" r:id="rId34"/>
    <p:sldId id="604" r:id="rId35"/>
    <p:sldId id="672" r:id="rId36"/>
    <p:sldId id="673" r:id="rId37"/>
    <p:sldId id="675" r:id="rId38"/>
    <p:sldId id="632" r:id="rId39"/>
    <p:sldId id="606" r:id="rId40"/>
  </p:sldIdLst>
  <p:sldSz cx="9144000" cy="5143500" type="screen16x9"/>
  <p:notesSz cx="9939338" cy="680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phy, Casey" initials="murphc" lastIdx="3" clrIdx="0"/>
  <p:cmAuthor id="1" name="Varis, Heidi" initials="varihe" lastIdx="4" clrIdx="1"/>
  <p:cmAuthor id="2" name="Hermans, Josephine" initials="hermaj"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CDCF"/>
    <a:srgbClr val="DBCAEE"/>
    <a:srgbClr val="0070C0"/>
    <a:srgbClr val="6F5194"/>
    <a:srgbClr val="4D2779"/>
    <a:srgbClr val="7030A0"/>
    <a:srgbClr val="006DA7"/>
    <a:srgbClr val="B3C960"/>
    <a:srgbClr val="002C47"/>
    <a:srgbClr val="E5E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84946" autoAdjust="0"/>
  </p:normalViewPr>
  <p:slideViewPr>
    <p:cSldViewPr>
      <p:cViewPr>
        <p:scale>
          <a:sx n="106" d="100"/>
          <a:sy n="106" d="100"/>
        </p:scale>
        <p:origin x="-1974" y="-81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3798" y="-120"/>
      </p:cViewPr>
      <p:guideLst>
        <p:guide orient="horz" pos="2143"/>
        <p:guide pos="31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207D2-F939-4BEB-9E9A-8697A13B187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495DEBD1-189A-4D18-84A0-CB539DA92F67}">
      <dgm:prSet phldrT="[Text]"/>
      <dgm:spPr/>
      <dgm:t>
        <a:bodyPr/>
        <a:lstStyle/>
        <a:p>
          <a:r>
            <a:rPr lang="en-AU" dirty="0" smtClean="0"/>
            <a:t>An application was made to the TGA to allow the use of the medicine </a:t>
          </a:r>
          <a:r>
            <a:rPr lang="en-AU" dirty="0" err="1" smtClean="0"/>
            <a:t>paliperidone</a:t>
          </a:r>
          <a:r>
            <a:rPr lang="en-AU" dirty="0" smtClean="0"/>
            <a:t> in adolescents aged 12-17 years old with schizophrenia—this use was authorised in approximately 10 countries, including the USA</a:t>
          </a:r>
        </a:p>
      </dgm:t>
    </dgm:pt>
    <dgm:pt modelId="{9BDD35E3-92DE-4A55-B5FD-30F4B1B2D0B9}" type="parTrans" cxnId="{1F443A3F-0798-420D-AA82-A2473B41E6C3}">
      <dgm:prSet/>
      <dgm:spPr/>
      <dgm:t>
        <a:bodyPr/>
        <a:lstStyle/>
        <a:p>
          <a:endParaRPr lang="en-AU"/>
        </a:p>
      </dgm:t>
    </dgm:pt>
    <dgm:pt modelId="{1922405E-2B3D-4246-8150-314F61A63F78}" type="sibTrans" cxnId="{1F443A3F-0798-420D-AA82-A2473B41E6C3}">
      <dgm:prSet/>
      <dgm:spPr/>
      <dgm:t>
        <a:bodyPr/>
        <a:lstStyle/>
        <a:p>
          <a:endParaRPr lang="en-AU"/>
        </a:p>
      </dgm:t>
    </dgm:pt>
    <dgm:pt modelId="{EB04ECA2-635B-4647-AB47-F03266EA32CE}">
      <dgm:prSet phldrT="[Text]"/>
      <dgm:spPr/>
      <dgm:t>
        <a:bodyPr/>
        <a:lstStyle/>
        <a:p>
          <a:r>
            <a:rPr lang="en-AU" dirty="0" smtClean="0"/>
            <a:t>The TGA was concerned about the design of the main clinical trial to support use of </a:t>
          </a:r>
          <a:r>
            <a:rPr lang="en-AU" dirty="0" err="1" smtClean="0"/>
            <a:t>paliperidone</a:t>
          </a:r>
          <a:r>
            <a:rPr lang="en-AU" dirty="0" smtClean="0"/>
            <a:t> in Australian adolescents and asked the Advisory Committee on Prescription Medicines for advice</a:t>
          </a:r>
          <a:endParaRPr lang="en-AU" dirty="0"/>
        </a:p>
      </dgm:t>
    </dgm:pt>
    <dgm:pt modelId="{52B7B37A-EFB8-4728-A9C3-3A7439FAA15B}" type="parTrans" cxnId="{82F4D2F0-BBBE-417C-B099-F1222B7C5393}">
      <dgm:prSet/>
      <dgm:spPr/>
      <dgm:t>
        <a:bodyPr/>
        <a:lstStyle/>
        <a:p>
          <a:endParaRPr lang="en-AU"/>
        </a:p>
      </dgm:t>
    </dgm:pt>
    <dgm:pt modelId="{B8F147A0-EDF4-4BC4-8D9F-E92725B73F55}" type="sibTrans" cxnId="{82F4D2F0-BBBE-417C-B099-F1222B7C5393}">
      <dgm:prSet/>
      <dgm:spPr/>
      <dgm:t>
        <a:bodyPr/>
        <a:lstStyle/>
        <a:p>
          <a:endParaRPr lang="en-AU"/>
        </a:p>
      </dgm:t>
    </dgm:pt>
    <dgm:pt modelId="{A13A7A5A-6AA1-4B8B-A06F-7390F82AF42A}">
      <dgm:prSet/>
      <dgm:spPr/>
      <dgm:t>
        <a:bodyPr/>
        <a:lstStyle/>
        <a:p>
          <a:r>
            <a:rPr lang="en-AU" dirty="0" err="1" smtClean="0"/>
            <a:t>Paliperidone</a:t>
          </a:r>
          <a:r>
            <a:rPr lang="en-AU" dirty="0" smtClean="0"/>
            <a:t> and the related medicine </a:t>
          </a:r>
          <a:r>
            <a:rPr lang="en-AU" dirty="0" err="1" smtClean="0"/>
            <a:t>risperidone</a:t>
          </a:r>
          <a:r>
            <a:rPr lang="en-AU" dirty="0" smtClean="0"/>
            <a:t> are both used to treat schizophrenia. The Australian Product Information states that </a:t>
          </a:r>
          <a:r>
            <a:rPr lang="en-AU" dirty="0" err="1" smtClean="0"/>
            <a:t>paliperidone</a:t>
          </a:r>
          <a:r>
            <a:rPr lang="en-AU" dirty="0" smtClean="0"/>
            <a:t> ‘should not be used in patients younger than 18 years’ and </a:t>
          </a:r>
          <a:r>
            <a:rPr lang="en-AU" dirty="0" err="1" smtClean="0"/>
            <a:t>risperidone</a:t>
          </a:r>
          <a:r>
            <a:rPr lang="en-AU" dirty="0" smtClean="0"/>
            <a:t> ‘is lacking evidence in children with schizophrenia aged less than 15 years’</a:t>
          </a:r>
        </a:p>
      </dgm:t>
    </dgm:pt>
    <dgm:pt modelId="{03463B18-E2A9-4AC3-BB17-01C9C5B88B86}" type="parTrans" cxnId="{13ECB7D2-3BD6-4B82-A701-367D8F7AC89F}">
      <dgm:prSet/>
      <dgm:spPr/>
      <dgm:t>
        <a:bodyPr/>
        <a:lstStyle/>
        <a:p>
          <a:endParaRPr lang="en-AU"/>
        </a:p>
      </dgm:t>
    </dgm:pt>
    <dgm:pt modelId="{2AB863A3-BDBC-4CAA-96A0-1A170CEFAEF6}" type="sibTrans" cxnId="{13ECB7D2-3BD6-4B82-A701-367D8F7AC89F}">
      <dgm:prSet/>
      <dgm:spPr/>
      <dgm:t>
        <a:bodyPr/>
        <a:lstStyle/>
        <a:p>
          <a:endParaRPr lang="en-AU"/>
        </a:p>
      </dgm:t>
    </dgm:pt>
    <dgm:pt modelId="{206E7766-1CE4-492B-878F-9B6ECA1CC64A}" type="pres">
      <dgm:prSet presAssocID="{4D0207D2-F939-4BEB-9E9A-8697A13B1876}" presName="Name0" presStyleCnt="0">
        <dgm:presLayoutVars>
          <dgm:chMax val="7"/>
          <dgm:chPref val="7"/>
          <dgm:dir/>
        </dgm:presLayoutVars>
      </dgm:prSet>
      <dgm:spPr/>
      <dgm:t>
        <a:bodyPr/>
        <a:lstStyle/>
        <a:p>
          <a:endParaRPr lang="en-AU"/>
        </a:p>
      </dgm:t>
    </dgm:pt>
    <dgm:pt modelId="{485AEC8D-6E2E-4A05-989B-0D19857207FC}" type="pres">
      <dgm:prSet presAssocID="{4D0207D2-F939-4BEB-9E9A-8697A13B1876}" presName="Name1" presStyleCnt="0"/>
      <dgm:spPr/>
    </dgm:pt>
    <dgm:pt modelId="{3589EA19-EC81-4C66-ACBC-8D7D417929DD}" type="pres">
      <dgm:prSet presAssocID="{4D0207D2-F939-4BEB-9E9A-8697A13B1876}" presName="cycle" presStyleCnt="0"/>
      <dgm:spPr/>
    </dgm:pt>
    <dgm:pt modelId="{AA12B2BC-7B33-4BB9-8985-0AB7624B1C99}" type="pres">
      <dgm:prSet presAssocID="{4D0207D2-F939-4BEB-9E9A-8697A13B1876}" presName="srcNode" presStyleLbl="node1" presStyleIdx="0" presStyleCnt="3"/>
      <dgm:spPr/>
    </dgm:pt>
    <dgm:pt modelId="{76C94299-1A2F-4CF6-97B7-3548E3EC8588}" type="pres">
      <dgm:prSet presAssocID="{4D0207D2-F939-4BEB-9E9A-8697A13B1876}" presName="conn" presStyleLbl="parChTrans1D2" presStyleIdx="0" presStyleCnt="1"/>
      <dgm:spPr/>
      <dgm:t>
        <a:bodyPr/>
        <a:lstStyle/>
        <a:p>
          <a:endParaRPr lang="en-AU"/>
        </a:p>
      </dgm:t>
    </dgm:pt>
    <dgm:pt modelId="{EA7B2751-F43F-4473-9E77-88B16C292D6F}" type="pres">
      <dgm:prSet presAssocID="{4D0207D2-F939-4BEB-9E9A-8697A13B1876}" presName="extraNode" presStyleLbl="node1" presStyleIdx="0" presStyleCnt="3"/>
      <dgm:spPr/>
    </dgm:pt>
    <dgm:pt modelId="{94EAEBF7-9B4C-4AF6-B1F0-9FC726BEB0EB}" type="pres">
      <dgm:prSet presAssocID="{4D0207D2-F939-4BEB-9E9A-8697A13B1876}" presName="dstNode" presStyleLbl="node1" presStyleIdx="0" presStyleCnt="3"/>
      <dgm:spPr/>
    </dgm:pt>
    <dgm:pt modelId="{D62000D6-2BB9-474A-A49E-754A355FB81B}" type="pres">
      <dgm:prSet presAssocID="{495DEBD1-189A-4D18-84A0-CB539DA92F67}" presName="text_1" presStyleLbl="node1" presStyleIdx="0" presStyleCnt="3">
        <dgm:presLayoutVars>
          <dgm:bulletEnabled val="1"/>
        </dgm:presLayoutVars>
      </dgm:prSet>
      <dgm:spPr/>
      <dgm:t>
        <a:bodyPr/>
        <a:lstStyle/>
        <a:p>
          <a:endParaRPr lang="en-AU"/>
        </a:p>
      </dgm:t>
    </dgm:pt>
    <dgm:pt modelId="{A5CBE758-5BAB-4C68-BFCC-F9AA97646BE0}" type="pres">
      <dgm:prSet presAssocID="{495DEBD1-189A-4D18-84A0-CB539DA92F67}" presName="accent_1" presStyleCnt="0"/>
      <dgm:spPr/>
    </dgm:pt>
    <dgm:pt modelId="{7D66E70E-1F4D-430E-B122-F04EAEA53A60}" type="pres">
      <dgm:prSet presAssocID="{495DEBD1-189A-4D18-84A0-CB539DA92F67}" presName="accentRepeatNode" presStyleLbl="solidFgAcc1" presStyleIdx="0" presStyleCnt="3"/>
      <dgm:spPr>
        <a:solidFill>
          <a:schemeClr val="accent6">
            <a:lumMod val="20000"/>
            <a:lumOff val="80000"/>
          </a:schemeClr>
        </a:solidFill>
      </dgm:spPr>
    </dgm:pt>
    <dgm:pt modelId="{57F520F5-EFDC-436A-A758-B572CB584311}" type="pres">
      <dgm:prSet presAssocID="{A13A7A5A-6AA1-4B8B-A06F-7390F82AF42A}" presName="text_2" presStyleLbl="node1" presStyleIdx="1" presStyleCnt="3">
        <dgm:presLayoutVars>
          <dgm:bulletEnabled val="1"/>
        </dgm:presLayoutVars>
      </dgm:prSet>
      <dgm:spPr/>
      <dgm:t>
        <a:bodyPr/>
        <a:lstStyle/>
        <a:p>
          <a:endParaRPr lang="en-AU"/>
        </a:p>
      </dgm:t>
    </dgm:pt>
    <dgm:pt modelId="{C7C87932-09E9-4453-B3CA-77225DC61D5B}" type="pres">
      <dgm:prSet presAssocID="{A13A7A5A-6AA1-4B8B-A06F-7390F82AF42A}" presName="accent_2" presStyleCnt="0"/>
      <dgm:spPr/>
    </dgm:pt>
    <dgm:pt modelId="{09FFE0EB-01B4-4C64-A1B1-37F2F859AD27}" type="pres">
      <dgm:prSet presAssocID="{A13A7A5A-6AA1-4B8B-A06F-7390F82AF42A}" presName="accentRepeatNode" presStyleLbl="solidFgAcc1" presStyleIdx="1" presStyleCnt="3"/>
      <dgm:spPr>
        <a:solidFill>
          <a:schemeClr val="accent3">
            <a:lumMod val="40000"/>
            <a:lumOff val="60000"/>
          </a:schemeClr>
        </a:solidFill>
      </dgm:spPr>
    </dgm:pt>
    <dgm:pt modelId="{3B81F190-018B-49EC-91E9-08B1D7F098C0}" type="pres">
      <dgm:prSet presAssocID="{EB04ECA2-635B-4647-AB47-F03266EA32CE}" presName="text_3" presStyleLbl="node1" presStyleIdx="2" presStyleCnt="3">
        <dgm:presLayoutVars>
          <dgm:bulletEnabled val="1"/>
        </dgm:presLayoutVars>
      </dgm:prSet>
      <dgm:spPr/>
      <dgm:t>
        <a:bodyPr/>
        <a:lstStyle/>
        <a:p>
          <a:endParaRPr lang="en-AU"/>
        </a:p>
      </dgm:t>
    </dgm:pt>
    <dgm:pt modelId="{B832660B-7A2B-4385-98D3-2671318A4118}" type="pres">
      <dgm:prSet presAssocID="{EB04ECA2-635B-4647-AB47-F03266EA32CE}" presName="accent_3" presStyleCnt="0"/>
      <dgm:spPr/>
    </dgm:pt>
    <dgm:pt modelId="{4619BFC1-A353-4C9F-89F9-28714CEA8AEF}" type="pres">
      <dgm:prSet presAssocID="{EB04ECA2-635B-4647-AB47-F03266EA32CE}" presName="accentRepeatNode" presStyleLbl="solidFgAcc1" presStyleIdx="2" presStyleCnt="3"/>
      <dgm:spPr>
        <a:solidFill>
          <a:schemeClr val="accent1">
            <a:lumMod val="10000"/>
            <a:lumOff val="90000"/>
          </a:schemeClr>
        </a:solidFill>
      </dgm:spPr>
    </dgm:pt>
  </dgm:ptLst>
  <dgm:cxnLst>
    <dgm:cxn modelId="{5DC598A0-B6E9-4E2F-8717-B90F8D916E1F}" type="presOf" srcId="{495DEBD1-189A-4D18-84A0-CB539DA92F67}" destId="{D62000D6-2BB9-474A-A49E-754A355FB81B}" srcOrd="0" destOrd="0" presId="urn:microsoft.com/office/officeart/2008/layout/VerticalCurvedList"/>
    <dgm:cxn modelId="{D66ABCF6-C59D-46E7-9F2A-CD32B44470C5}" type="presOf" srcId="{A13A7A5A-6AA1-4B8B-A06F-7390F82AF42A}" destId="{57F520F5-EFDC-436A-A758-B572CB584311}" srcOrd="0" destOrd="0" presId="urn:microsoft.com/office/officeart/2008/layout/VerticalCurvedList"/>
    <dgm:cxn modelId="{9403FB67-F674-4DCF-9ABD-5F19EC01503E}" type="presOf" srcId="{4D0207D2-F939-4BEB-9E9A-8697A13B1876}" destId="{206E7766-1CE4-492B-878F-9B6ECA1CC64A}" srcOrd="0" destOrd="0" presId="urn:microsoft.com/office/officeart/2008/layout/VerticalCurvedList"/>
    <dgm:cxn modelId="{13ECB7D2-3BD6-4B82-A701-367D8F7AC89F}" srcId="{4D0207D2-F939-4BEB-9E9A-8697A13B1876}" destId="{A13A7A5A-6AA1-4B8B-A06F-7390F82AF42A}" srcOrd="1" destOrd="0" parTransId="{03463B18-E2A9-4AC3-BB17-01C9C5B88B86}" sibTransId="{2AB863A3-BDBC-4CAA-96A0-1A170CEFAEF6}"/>
    <dgm:cxn modelId="{10476496-B7B9-4444-905D-AB147F0E7844}" type="presOf" srcId="{1922405E-2B3D-4246-8150-314F61A63F78}" destId="{76C94299-1A2F-4CF6-97B7-3548E3EC8588}" srcOrd="0" destOrd="0" presId="urn:microsoft.com/office/officeart/2008/layout/VerticalCurvedList"/>
    <dgm:cxn modelId="{84DADD85-018B-42AB-80C8-3C43AE61651D}" type="presOf" srcId="{EB04ECA2-635B-4647-AB47-F03266EA32CE}" destId="{3B81F190-018B-49EC-91E9-08B1D7F098C0}" srcOrd="0" destOrd="0" presId="urn:microsoft.com/office/officeart/2008/layout/VerticalCurvedList"/>
    <dgm:cxn modelId="{82F4D2F0-BBBE-417C-B099-F1222B7C5393}" srcId="{4D0207D2-F939-4BEB-9E9A-8697A13B1876}" destId="{EB04ECA2-635B-4647-AB47-F03266EA32CE}" srcOrd="2" destOrd="0" parTransId="{52B7B37A-EFB8-4728-A9C3-3A7439FAA15B}" sibTransId="{B8F147A0-EDF4-4BC4-8D9F-E92725B73F55}"/>
    <dgm:cxn modelId="{1F443A3F-0798-420D-AA82-A2473B41E6C3}" srcId="{4D0207D2-F939-4BEB-9E9A-8697A13B1876}" destId="{495DEBD1-189A-4D18-84A0-CB539DA92F67}" srcOrd="0" destOrd="0" parTransId="{9BDD35E3-92DE-4A55-B5FD-30F4B1B2D0B9}" sibTransId="{1922405E-2B3D-4246-8150-314F61A63F78}"/>
    <dgm:cxn modelId="{628C5A48-B0CD-49BF-94CF-764DFBCBE330}" type="presParOf" srcId="{206E7766-1CE4-492B-878F-9B6ECA1CC64A}" destId="{485AEC8D-6E2E-4A05-989B-0D19857207FC}" srcOrd="0" destOrd="0" presId="urn:microsoft.com/office/officeart/2008/layout/VerticalCurvedList"/>
    <dgm:cxn modelId="{42576527-3929-41D1-9D06-9194371F52B9}" type="presParOf" srcId="{485AEC8D-6E2E-4A05-989B-0D19857207FC}" destId="{3589EA19-EC81-4C66-ACBC-8D7D417929DD}" srcOrd="0" destOrd="0" presId="urn:microsoft.com/office/officeart/2008/layout/VerticalCurvedList"/>
    <dgm:cxn modelId="{9C38E94D-DD3D-4796-B9D3-0F5C76BA9A95}" type="presParOf" srcId="{3589EA19-EC81-4C66-ACBC-8D7D417929DD}" destId="{AA12B2BC-7B33-4BB9-8985-0AB7624B1C99}" srcOrd="0" destOrd="0" presId="urn:microsoft.com/office/officeart/2008/layout/VerticalCurvedList"/>
    <dgm:cxn modelId="{84F5846C-6940-4DE2-BCA2-E9A419077066}" type="presParOf" srcId="{3589EA19-EC81-4C66-ACBC-8D7D417929DD}" destId="{76C94299-1A2F-4CF6-97B7-3548E3EC8588}" srcOrd="1" destOrd="0" presId="urn:microsoft.com/office/officeart/2008/layout/VerticalCurvedList"/>
    <dgm:cxn modelId="{42AAA8B0-B48C-4B33-A376-D69562D20C4F}" type="presParOf" srcId="{3589EA19-EC81-4C66-ACBC-8D7D417929DD}" destId="{EA7B2751-F43F-4473-9E77-88B16C292D6F}" srcOrd="2" destOrd="0" presId="urn:microsoft.com/office/officeart/2008/layout/VerticalCurvedList"/>
    <dgm:cxn modelId="{1523DDE0-9083-4999-B54F-9D89C22BE058}" type="presParOf" srcId="{3589EA19-EC81-4C66-ACBC-8D7D417929DD}" destId="{94EAEBF7-9B4C-4AF6-B1F0-9FC726BEB0EB}" srcOrd="3" destOrd="0" presId="urn:microsoft.com/office/officeart/2008/layout/VerticalCurvedList"/>
    <dgm:cxn modelId="{20AB11A1-9D55-49A2-AE44-F3A0C253536A}" type="presParOf" srcId="{485AEC8D-6E2E-4A05-989B-0D19857207FC}" destId="{D62000D6-2BB9-474A-A49E-754A355FB81B}" srcOrd="1" destOrd="0" presId="urn:microsoft.com/office/officeart/2008/layout/VerticalCurvedList"/>
    <dgm:cxn modelId="{A3352A8F-2EDB-478A-82BB-9A5F8637A230}" type="presParOf" srcId="{485AEC8D-6E2E-4A05-989B-0D19857207FC}" destId="{A5CBE758-5BAB-4C68-BFCC-F9AA97646BE0}" srcOrd="2" destOrd="0" presId="urn:microsoft.com/office/officeart/2008/layout/VerticalCurvedList"/>
    <dgm:cxn modelId="{95365CE3-C5E2-4E16-BD30-04CDAE2AD237}" type="presParOf" srcId="{A5CBE758-5BAB-4C68-BFCC-F9AA97646BE0}" destId="{7D66E70E-1F4D-430E-B122-F04EAEA53A60}" srcOrd="0" destOrd="0" presId="urn:microsoft.com/office/officeart/2008/layout/VerticalCurvedList"/>
    <dgm:cxn modelId="{2D287604-B152-4208-B941-582AF646E596}" type="presParOf" srcId="{485AEC8D-6E2E-4A05-989B-0D19857207FC}" destId="{57F520F5-EFDC-436A-A758-B572CB584311}" srcOrd="3" destOrd="0" presId="urn:microsoft.com/office/officeart/2008/layout/VerticalCurvedList"/>
    <dgm:cxn modelId="{8F018F6D-4F52-41F2-92A6-2C20E98141AB}" type="presParOf" srcId="{485AEC8D-6E2E-4A05-989B-0D19857207FC}" destId="{C7C87932-09E9-4453-B3CA-77225DC61D5B}" srcOrd="4" destOrd="0" presId="urn:microsoft.com/office/officeart/2008/layout/VerticalCurvedList"/>
    <dgm:cxn modelId="{B48A8077-5EAC-4611-A67B-01F94360EBBD}" type="presParOf" srcId="{C7C87932-09E9-4453-B3CA-77225DC61D5B}" destId="{09FFE0EB-01B4-4C64-A1B1-37F2F859AD27}" srcOrd="0" destOrd="0" presId="urn:microsoft.com/office/officeart/2008/layout/VerticalCurvedList"/>
    <dgm:cxn modelId="{CF31C112-AFC8-4982-A60E-CC1C19B697AC}" type="presParOf" srcId="{485AEC8D-6E2E-4A05-989B-0D19857207FC}" destId="{3B81F190-018B-49EC-91E9-08B1D7F098C0}" srcOrd="5" destOrd="0" presId="urn:microsoft.com/office/officeart/2008/layout/VerticalCurvedList"/>
    <dgm:cxn modelId="{04878D3C-97BB-4C1E-9F37-E17B3D059548}" type="presParOf" srcId="{485AEC8D-6E2E-4A05-989B-0D19857207FC}" destId="{B832660B-7A2B-4385-98D3-2671318A4118}" srcOrd="6" destOrd="0" presId="urn:microsoft.com/office/officeart/2008/layout/VerticalCurvedList"/>
    <dgm:cxn modelId="{0239D1C3-A72C-462A-B23E-D86048601AFF}" type="presParOf" srcId="{B832660B-7A2B-4385-98D3-2671318A4118}" destId="{4619BFC1-A353-4C9F-89F9-28714CEA8AE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0207D2-F939-4BEB-9E9A-8697A13B187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495DEBD1-189A-4D18-84A0-CB539DA92F67}">
      <dgm:prSet phldrT="[Text]"/>
      <dgm:spPr/>
      <dgm:t>
        <a:bodyPr/>
        <a:lstStyle/>
        <a:p>
          <a:r>
            <a:rPr lang="en-AU" dirty="0" smtClean="0"/>
            <a:t>The Advisory Committee on Prescription Medicines considered the study inadequate to support the proposed use in adolescents. The committee expressed significant concern about the design, duration, patient selection, screening and analysis of the main clinical study</a:t>
          </a:r>
        </a:p>
      </dgm:t>
    </dgm:pt>
    <dgm:pt modelId="{9BDD35E3-92DE-4A55-B5FD-30F4B1B2D0B9}" type="parTrans" cxnId="{1F443A3F-0798-420D-AA82-A2473B41E6C3}">
      <dgm:prSet/>
      <dgm:spPr/>
      <dgm:t>
        <a:bodyPr/>
        <a:lstStyle/>
        <a:p>
          <a:endParaRPr lang="en-AU"/>
        </a:p>
      </dgm:t>
    </dgm:pt>
    <dgm:pt modelId="{1922405E-2B3D-4246-8150-314F61A63F78}" type="sibTrans" cxnId="{1F443A3F-0798-420D-AA82-A2473B41E6C3}">
      <dgm:prSet/>
      <dgm:spPr/>
      <dgm:t>
        <a:bodyPr/>
        <a:lstStyle/>
        <a:p>
          <a:endParaRPr lang="en-AU"/>
        </a:p>
      </dgm:t>
    </dgm:pt>
    <dgm:pt modelId="{EB04ECA2-635B-4647-AB47-F03266EA32CE}">
      <dgm:prSet phldrT="[Text]"/>
      <dgm:spPr/>
      <dgm:t>
        <a:bodyPr/>
        <a:lstStyle/>
        <a:p>
          <a:r>
            <a:rPr lang="en-AU" dirty="0" smtClean="0"/>
            <a:t>After receiving the TGA evaluation reports, overview and advice from the Advisory Committee on Prescription Medicines, the application was withdrawn and the Product Information for </a:t>
          </a:r>
          <a:r>
            <a:rPr lang="en-AU" dirty="0" err="1" smtClean="0"/>
            <a:t>paliperidone</a:t>
          </a:r>
          <a:r>
            <a:rPr lang="en-AU" dirty="0" smtClean="0"/>
            <a:t> still states that it should not be used in patients younger than 18 years</a:t>
          </a:r>
        </a:p>
      </dgm:t>
    </dgm:pt>
    <dgm:pt modelId="{52B7B37A-EFB8-4728-A9C3-3A7439FAA15B}" type="parTrans" cxnId="{82F4D2F0-BBBE-417C-B099-F1222B7C5393}">
      <dgm:prSet/>
      <dgm:spPr/>
      <dgm:t>
        <a:bodyPr/>
        <a:lstStyle/>
        <a:p>
          <a:endParaRPr lang="en-AU"/>
        </a:p>
      </dgm:t>
    </dgm:pt>
    <dgm:pt modelId="{B8F147A0-EDF4-4BC4-8D9F-E92725B73F55}" type="sibTrans" cxnId="{82F4D2F0-BBBE-417C-B099-F1222B7C5393}">
      <dgm:prSet/>
      <dgm:spPr/>
      <dgm:t>
        <a:bodyPr/>
        <a:lstStyle/>
        <a:p>
          <a:endParaRPr lang="en-AU"/>
        </a:p>
      </dgm:t>
    </dgm:pt>
    <dgm:pt modelId="{A13A7A5A-6AA1-4B8B-A06F-7390F82AF42A}">
      <dgm:prSet/>
      <dgm:spPr/>
      <dgm:t>
        <a:bodyPr/>
        <a:lstStyle/>
        <a:p>
          <a:r>
            <a:rPr lang="en-AU" dirty="0" smtClean="0"/>
            <a:t>The TGA was also advised that different adverse events are associated with each of the two medicines. Risks include abnormal movement disorders and metabolic syndrome, causing weight gain and diabetes</a:t>
          </a:r>
        </a:p>
      </dgm:t>
    </dgm:pt>
    <dgm:pt modelId="{03463B18-E2A9-4AC3-BB17-01C9C5B88B86}" type="parTrans" cxnId="{13ECB7D2-3BD6-4B82-A701-367D8F7AC89F}">
      <dgm:prSet/>
      <dgm:spPr/>
      <dgm:t>
        <a:bodyPr/>
        <a:lstStyle/>
        <a:p>
          <a:endParaRPr lang="en-AU"/>
        </a:p>
      </dgm:t>
    </dgm:pt>
    <dgm:pt modelId="{2AB863A3-BDBC-4CAA-96A0-1A170CEFAEF6}" type="sibTrans" cxnId="{13ECB7D2-3BD6-4B82-A701-367D8F7AC89F}">
      <dgm:prSet/>
      <dgm:spPr/>
      <dgm:t>
        <a:bodyPr/>
        <a:lstStyle/>
        <a:p>
          <a:endParaRPr lang="en-AU"/>
        </a:p>
      </dgm:t>
    </dgm:pt>
    <dgm:pt modelId="{206E7766-1CE4-492B-878F-9B6ECA1CC64A}" type="pres">
      <dgm:prSet presAssocID="{4D0207D2-F939-4BEB-9E9A-8697A13B1876}" presName="Name0" presStyleCnt="0">
        <dgm:presLayoutVars>
          <dgm:chMax val="7"/>
          <dgm:chPref val="7"/>
          <dgm:dir/>
        </dgm:presLayoutVars>
      </dgm:prSet>
      <dgm:spPr/>
      <dgm:t>
        <a:bodyPr/>
        <a:lstStyle/>
        <a:p>
          <a:endParaRPr lang="en-AU"/>
        </a:p>
      </dgm:t>
    </dgm:pt>
    <dgm:pt modelId="{485AEC8D-6E2E-4A05-989B-0D19857207FC}" type="pres">
      <dgm:prSet presAssocID="{4D0207D2-F939-4BEB-9E9A-8697A13B1876}" presName="Name1" presStyleCnt="0"/>
      <dgm:spPr/>
    </dgm:pt>
    <dgm:pt modelId="{3589EA19-EC81-4C66-ACBC-8D7D417929DD}" type="pres">
      <dgm:prSet presAssocID="{4D0207D2-F939-4BEB-9E9A-8697A13B1876}" presName="cycle" presStyleCnt="0"/>
      <dgm:spPr/>
    </dgm:pt>
    <dgm:pt modelId="{AA12B2BC-7B33-4BB9-8985-0AB7624B1C99}" type="pres">
      <dgm:prSet presAssocID="{4D0207D2-F939-4BEB-9E9A-8697A13B1876}" presName="srcNode" presStyleLbl="node1" presStyleIdx="0" presStyleCnt="3"/>
      <dgm:spPr/>
    </dgm:pt>
    <dgm:pt modelId="{76C94299-1A2F-4CF6-97B7-3548E3EC8588}" type="pres">
      <dgm:prSet presAssocID="{4D0207D2-F939-4BEB-9E9A-8697A13B1876}" presName="conn" presStyleLbl="parChTrans1D2" presStyleIdx="0" presStyleCnt="1"/>
      <dgm:spPr/>
      <dgm:t>
        <a:bodyPr/>
        <a:lstStyle/>
        <a:p>
          <a:endParaRPr lang="en-AU"/>
        </a:p>
      </dgm:t>
    </dgm:pt>
    <dgm:pt modelId="{EA7B2751-F43F-4473-9E77-88B16C292D6F}" type="pres">
      <dgm:prSet presAssocID="{4D0207D2-F939-4BEB-9E9A-8697A13B1876}" presName="extraNode" presStyleLbl="node1" presStyleIdx="0" presStyleCnt="3"/>
      <dgm:spPr/>
    </dgm:pt>
    <dgm:pt modelId="{94EAEBF7-9B4C-4AF6-B1F0-9FC726BEB0EB}" type="pres">
      <dgm:prSet presAssocID="{4D0207D2-F939-4BEB-9E9A-8697A13B1876}" presName="dstNode" presStyleLbl="node1" presStyleIdx="0" presStyleCnt="3"/>
      <dgm:spPr/>
    </dgm:pt>
    <dgm:pt modelId="{D62000D6-2BB9-474A-A49E-754A355FB81B}" type="pres">
      <dgm:prSet presAssocID="{495DEBD1-189A-4D18-84A0-CB539DA92F67}" presName="text_1" presStyleLbl="node1" presStyleIdx="0" presStyleCnt="3">
        <dgm:presLayoutVars>
          <dgm:bulletEnabled val="1"/>
        </dgm:presLayoutVars>
      </dgm:prSet>
      <dgm:spPr/>
      <dgm:t>
        <a:bodyPr/>
        <a:lstStyle/>
        <a:p>
          <a:endParaRPr lang="en-AU"/>
        </a:p>
      </dgm:t>
    </dgm:pt>
    <dgm:pt modelId="{A5CBE758-5BAB-4C68-BFCC-F9AA97646BE0}" type="pres">
      <dgm:prSet presAssocID="{495DEBD1-189A-4D18-84A0-CB539DA92F67}" presName="accent_1" presStyleCnt="0"/>
      <dgm:spPr/>
    </dgm:pt>
    <dgm:pt modelId="{7D66E70E-1F4D-430E-B122-F04EAEA53A60}" type="pres">
      <dgm:prSet presAssocID="{495DEBD1-189A-4D18-84A0-CB539DA92F67}" presName="accentRepeatNode" presStyleLbl="solidFgAcc1" presStyleIdx="0" presStyleCnt="3"/>
      <dgm:spPr>
        <a:solidFill>
          <a:schemeClr val="accent6"/>
        </a:solidFill>
      </dgm:spPr>
    </dgm:pt>
    <dgm:pt modelId="{57F520F5-EFDC-436A-A758-B572CB584311}" type="pres">
      <dgm:prSet presAssocID="{A13A7A5A-6AA1-4B8B-A06F-7390F82AF42A}" presName="text_2" presStyleLbl="node1" presStyleIdx="1" presStyleCnt="3">
        <dgm:presLayoutVars>
          <dgm:bulletEnabled val="1"/>
        </dgm:presLayoutVars>
      </dgm:prSet>
      <dgm:spPr/>
      <dgm:t>
        <a:bodyPr/>
        <a:lstStyle/>
        <a:p>
          <a:endParaRPr lang="en-AU"/>
        </a:p>
      </dgm:t>
    </dgm:pt>
    <dgm:pt modelId="{C7C87932-09E9-4453-B3CA-77225DC61D5B}" type="pres">
      <dgm:prSet presAssocID="{A13A7A5A-6AA1-4B8B-A06F-7390F82AF42A}" presName="accent_2" presStyleCnt="0"/>
      <dgm:spPr/>
    </dgm:pt>
    <dgm:pt modelId="{09FFE0EB-01B4-4C64-A1B1-37F2F859AD27}" type="pres">
      <dgm:prSet presAssocID="{A13A7A5A-6AA1-4B8B-A06F-7390F82AF42A}" presName="accentRepeatNode" presStyleLbl="solidFgAcc1" presStyleIdx="1" presStyleCnt="3"/>
      <dgm:spPr>
        <a:solidFill>
          <a:schemeClr val="accent3">
            <a:lumMod val="75000"/>
          </a:schemeClr>
        </a:solidFill>
      </dgm:spPr>
    </dgm:pt>
    <dgm:pt modelId="{3B81F190-018B-49EC-91E9-08B1D7F098C0}" type="pres">
      <dgm:prSet presAssocID="{EB04ECA2-635B-4647-AB47-F03266EA32CE}" presName="text_3" presStyleLbl="node1" presStyleIdx="2" presStyleCnt="3">
        <dgm:presLayoutVars>
          <dgm:bulletEnabled val="1"/>
        </dgm:presLayoutVars>
      </dgm:prSet>
      <dgm:spPr/>
      <dgm:t>
        <a:bodyPr/>
        <a:lstStyle/>
        <a:p>
          <a:endParaRPr lang="en-AU"/>
        </a:p>
      </dgm:t>
    </dgm:pt>
    <dgm:pt modelId="{B832660B-7A2B-4385-98D3-2671318A4118}" type="pres">
      <dgm:prSet presAssocID="{EB04ECA2-635B-4647-AB47-F03266EA32CE}" presName="accent_3" presStyleCnt="0"/>
      <dgm:spPr/>
    </dgm:pt>
    <dgm:pt modelId="{4619BFC1-A353-4C9F-89F9-28714CEA8AEF}" type="pres">
      <dgm:prSet presAssocID="{EB04ECA2-635B-4647-AB47-F03266EA32CE}" presName="accentRepeatNode" presStyleLbl="solidFgAcc1" presStyleIdx="2" presStyleCnt="3"/>
      <dgm:spPr>
        <a:solidFill>
          <a:schemeClr val="accent2"/>
        </a:solidFill>
      </dgm:spPr>
    </dgm:pt>
  </dgm:ptLst>
  <dgm:cxnLst>
    <dgm:cxn modelId="{50F2C4C2-E707-4532-AD31-CA31C051FA20}" type="presOf" srcId="{495DEBD1-189A-4D18-84A0-CB539DA92F67}" destId="{D62000D6-2BB9-474A-A49E-754A355FB81B}" srcOrd="0" destOrd="0" presId="urn:microsoft.com/office/officeart/2008/layout/VerticalCurvedList"/>
    <dgm:cxn modelId="{82F4D2F0-BBBE-417C-B099-F1222B7C5393}" srcId="{4D0207D2-F939-4BEB-9E9A-8697A13B1876}" destId="{EB04ECA2-635B-4647-AB47-F03266EA32CE}" srcOrd="2" destOrd="0" parTransId="{52B7B37A-EFB8-4728-A9C3-3A7439FAA15B}" sibTransId="{B8F147A0-EDF4-4BC4-8D9F-E92725B73F55}"/>
    <dgm:cxn modelId="{1F443A3F-0798-420D-AA82-A2473B41E6C3}" srcId="{4D0207D2-F939-4BEB-9E9A-8697A13B1876}" destId="{495DEBD1-189A-4D18-84A0-CB539DA92F67}" srcOrd="0" destOrd="0" parTransId="{9BDD35E3-92DE-4A55-B5FD-30F4B1B2D0B9}" sibTransId="{1922405E-2B3D-4246-8150-314F61A63F78}"/>
    <dgm:cxn modelId="{1B0FA093-754D-4A4C-A32C-37360B1B048C}" type="presOf" srcId="{EB04ECA2-635B-4647-AB47-F03266EA32CE}" destId="{3B81F190-018B-49EC-91E9-08B1D7F098C0}" srcOrd="0" destOrd="0" presId="urn:microsoft.com/office/officeart/2008/layout/VerticalCurvedList"/>
    <dgm:cxn modelId="{13ECB7D2-3BD6-4B82-A701-367D8F7AC89F}" srcId="{4D0207D2-F939-4BEB-9E9A-8697A13B1876}" destId="{A13A7A5A-6AA1-4B8B-A06F-7390F82AF42A}" srcOrd="1" destOrd="0" parTransId="{03463B18-E2A9-4AC3-BB17-01C9C5B88B86}" sibTransId="{2AB863A3-BDBC-4CAA-96A0-1A170CEFAEF6}"/>
    <dgm:cxn modelId="{7B0755AE-B534-47C3-BDB4-BA7A738C40D1}" type="presOf" srcId="{4D0207D2-F939-4BEB-9E9A-8697A13B1876}" destId="{206E7766-1CE4-492B-878F-9B6ECA1CC64A}" srcOrd="0" destOrd="0" presId="urn:microsoft.com/office/officeart/2008/layout/VerticalCurvedList"/>
    <dgm:cxn modelId="{B54EAAB4-E861-4152-AD8C-DB329B43E871}" type="presOf" srcId="{1922405E-2B3D-4246-8150-314F61A63F78}" destId="{76C94299-1A2F-4CF6-97B7-3548E3EC8588}" srcOrd="0" destOrd="0" presId="urn:microsoft.com/office/officeart/2008/layout/VerticalCurvedList"/>
    <dgm:cxn modelId="{B47F240C-C34F-4209-A53C-27F9DE111390}" type="presOf" srcId="{A13A7A5A-6AA1-4B8B-A06F-7390F82AF42A}" destId="{57F520F5-EFDC-436A-A758-B572CB584311}" srcOrd="0" destOrd="0" presId="urn:microsoft.com/office/officeart/2008/layout/VerticalCurvedList"/>
    <dgm:cxn modelId="{8E84A20A-6E24-4C4C-85BC-5FC1379FD743}" type="presParOf" srcId="{206E7766-1CE4-492B-878F-9B6ECA1CC64A}" destId="{485AEC8D-6E2E-4A05-989B-0D19857207FC}" srcOrd="0" destOrd="0" presId="urn:microsoft.com/office/officeart/2008/layout/VerticalCurvedList"/>
    <dgm:cxn modelId="{C19B8825-62A6-4364-A8E3-4020AD54CBB4}" type="presParOf" srcId="{485AEC8D-6E2E-4A05-989B-0D19857207FC}" destId="{3589EA19-EC81-4C66-ACBC-8D7D417929DD}" srcOrd="0" destOrd="0" presId="urn:microsoft.com/office/officeart/2008/layout/VerticalCurvedList"/>
    <dgm:cxn modelId="{308A0968-8592-49F5-891A-EB32CC1012EE}" type="presParOf" srcId="{3589EA19-EC81-4C66-ACBC-8D7D417929DD}" destId="{AA12B2BC-7B33-4BB9-8985-0AB7624B1C99}" srcOrd="0" destOrd="0" presId="urn:microsoft.com/office/officeart/2008/layout/VerticalCurvedList"/>
    <dgm:cxn modelId="{40869143-A666-468B-8388-6019F03FD6D6}" type="presParOf" srcId="{3589EA19-EC81-4C66-ACBC-8D7D417929DD}" destId="{76C94299-1A2F-4CF6-97B7-3548E3EC8588}" srcOrd="1" destOrd="0" presId="urn:microsoft.com/office/officeart/2008/layout/VerticalCurvedList"/>
    <dgm:cxn modelId="{90143C79-9E9E-449F-BE52-53C65F6D2D24}" type="presParOf" srcId="{3589EA19-EC81-4C66-ACBC-8D7D417929DD}" destId="{EA7B2751-F43F-4473-9E77-88B16C292D6F}" srcOrd="2" destOrd="0" presId="urn:microsoft.com/office/officeart/2008/layout/VerticalCurvedList"/>
    <dgm:cxn modelId="{15B7A444-ED13-479C-AF76-4AC48779BE71}" type="presParOf" srcId="{3589EA19-EC81-4C66-ACBC-8D7D417929DD}" destId="{94EAEBF7-9B4C-4AF6-B1F0-9FC726BEB0EB}" srcOrd="3" destOrd="0" presId="urn:microsoft.com/office/officeart/2008/layout/VerticalCurvedList"/>
    <dgm:cxn modelId="{1467878E-E941-49EA-9BC1-8137D9AAA900}" type="presParOf" srcId="{485AEC8D-6E2E-4A05-989B-0D19857207FC}" destId="{D62000D6-2BB9-474A-A49E-754A355FB81B}" srcOrd="1" destOrd="0" presId="urn:microsoft.com/office/officeart/2008/layout/VerticalCurvedList"/>
    <dgm:cxn modelId="{DDC6DED7-CD3A-40A5-AF94-F8B6D82253E3}" type="presParOf" srcId="{485AEC8D-6E2E-4A05-989B-0D19857207FC}" destId="{A5CBE758-5BAB-4C68-BFCC-F9AA97646BE0}" srcOrd="2" destOrd="0" presId="urn:microsoft.com/office/officeart/2008/layout/VerticalCurvedList"/>
    <dgm:cxn modelId="{D726EDE3-F321-43FF-B8CE-64F737BEBBC9}" type="presParOf" srcId="{A5CBE758-5BAB-4C68-BFCC-F9AA97646BE0}" destId="{7D66E70E-1F4D-430E-B122-F04EAEA53A60}" srcOrd="0" destOrd="0" presId="urn:microsoft.com/office/officeart/2008/layout/VerticalCurvedList"/>
    <dgm:cxn modelId="{130DF14F-5C54-4BC6-853C-9C41284B588A}" type="presParOf" srcId="{485AEC8D-6E2E-4A05-989B-0D19857207FC}" destId="{57F520F5-EFDC-436A-A758-B572CB584311}" srcOrd="3" destOrd="0" presId="urn:microsoft.com/office/officeart/2008/layout/VerticalCurvedList"/>
    <dgm:cxn modelId="{1E9029D1-82AC-41B9-BFCB-32CC3731C830}" type="presParOf" srcId="{485AEC8D-6E2E-4A05-989B-0D19857207FC}" destId="{C7C87932-09E9-4453-B3CA-77225DC61D5B}" srcOrd="4" destOrd="0" presId="urn:microsoft.com/office/officeart/2008/layout/VerticalCurvedList"/>
    <dgm:cxn modelId="{9649291B-4FB6-4E43-BFBE-E6B076EB9038}" type="presParOf" srcId="{C7C87932-09E9-4453-B3CA-77225DC61D5B}" destId="{09FFE0EB-01B4-4C64-A1B1-37F2F859AD27}" srcOrd="0" destOrd="0" presId="urn:microsoft.com/office/officeart/2008/layout/VerticalCurvedList"/>
    <dgm:cxn modelId="{CC6353E1-508C-4D6C-9AA3-FDACF9261ABE}" type="presParOf" srcId="{485AEC8D-6E2E-4A05-989B-0D19857207FC}" destId="{3B81F190-018B-49EC-91E9-08B1D7F098C0}" srcOrd="5" destOrd="0" presId="urn:microsoft.com/office/officeart/2008/layout/VerticalCurvedList"/>
    <dgm:cxn modelId="{1E68F798-EC76-49E4-9299-18FF0E5E28D0}" type="presParOf" srcId="{485AEC8D-6E2E-4A05-989B-0D19857207FC}" destId="{B832660B-7A2B-4385-98D3-2671318A4118}" srcOrd="6" destOrd="0" presId="urn:microsoft.com/office/officeart/2008/layout/VerticalCurvedList"/>
    <dgm:cxn modelId="{FABA8F5F-B177-48CA-A688-307EEA32ADE5}" type="presParOf" srcId="{B832660B-7A2B-4385-98D3-2671318A4118}" destId="{4619BFC1-A353-4C9F-89F9-28714CEA8AE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4299-1A2F-4CF6-97B7-3548E3EC8588}">
      <dsp:nvSpPr>
        <dsp:cNvPr id="0" name=""/>
        <dsp:cNvSpPr/>
      </dsp:nvSpPr>
      <dsp:spPr>
        <a:xfrm>
          <a:off x="-4453933" y="-683063"/>
          <a:ext cx="5306028" cy="5306028"/>
        </a:xfrm>
        <a:prstGeom prst="blockArc">
          <a:avLst>
            <a:gd name="adj1" fmla="val 18900000"/>
            <a:gd name="adj2" fmla="val 2700000"/>
            <a:gd name="adj3" fmla="val 40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2000D6-2BB9-474A-A49E-754A355FB81B}">
      <dsp:nvSpPr>
        <dsp:cNvPr id="0" name=""/>
        <dsp:cNvSpPr/>
      </dsp:nvSpPr>
      <dsp:spPr>
        <a:xfrm>
          <a:off x="548002" y="393990"/>
          <a:ext cx="7535674" cy="7879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59" tIns="33020" rIns="33020" bIns="33020" numCol="1" spcCol="1270" anchor="ctr" anchorCtr="0">
          <a:noAutofit/>
        </a:bodyPr>
        <a:lstStyle/>
        <a:p>
          <a:pPr lvl="0" algn="l" defTabSz="577850">
            <a:lnSpc>
              <a:spcPct val="90000"/>
            </a:lnSpc>
            <a:spcBef>
              <a:spcPct val="0"/>
            </a:spcBef>
            <a:spcAft>
              <a:spcPct val="35000"/>
            </a:spcAft>
          </a:pPr>
          <a:r>
            <a:rPr lang="en-AU" sz="1300" kern="1200" dirty="0" smtClean="0"/>
            <a:t>An application was made to the TGA to allow the use of the medicine </a:t>
          </a:r>
          <a:r>
            <a:rPr lang="en-AU" sz="1300" kern="1200" dirty="0" err="1" smtClean="0"/>
            <a:t>paliperidone</a:t>
          </a:r>
          <a:r>
            <a:rPr lang="en-AU" sz="1300" kern="1200" dirty="0" smtClean="0"/>
            <a:t> in adolescents aged 12-17 years old with schizophrenia—this use was authorised in approximately 10 countries, including the USA</a:t>
          </a:r>
        </a:p>
      </dsp:txBody>
      <dsp:txXfrm>
        <a:off x="548002" y="393990"/>
        <a:ext cx="7535674" cy="787980"/>
      </dsp:txXfrm>
    </dsp:sp>
    <dsp:sp modelId="{7D66E70E-1F4D-430E-B122-F04EAEA53A60}">
      <dsp:nvSpPr>
        <dsp:cNvPr id="0" name=""/>
        <dsp:cNvSpPr/>
      </dsp:nvSpPr>
      <dsp:spPr>
        <a:xfrm>
          <a:off x="55514" y="295492"/>
          <a:ext cx="984975" cy="984975"/>
        </a:xfrm>
        <a:prstGeom prst="ellipse">
          <a:avLst/>
        </a:prstGeom>
        <a:solidFill>
          <a:schemeClr val="accent6">
            <a:lumMod val="20000"/>
            <a:lumOff val="8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520F5-EFDC-436A-A758-B572CB584311}">
      <dsp:nvSpPr>
        <dsp:cNvPr id="0" name=""/>
        <dsp:cNvSpPr/>
      </dsp:nvSpPr>
      <dsp:spPr>
        <a:xfrm>
          <a:off x="834433" y="1575960"/>
          <a:ext cx="7249244" cy="7879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59" tIns="33020" rIns="33020" bIns="33020" numCol="1" spcCol="1270" anchor="ctr" anchorCtr="0">
          <a:noAutofit/>
        </a:bodyPr>
        <a:lstStyle/>
        <a:p>
          <a:pPr lvl="0" algn="l" defTabSz="577850">
            <a:lnSpc>
              <a:spcPct val="90000"/>
            </a:lnSpc>
            <a:spcBef>
              <a:spcPct val="0"/>
            </a:spcBef>
            <a:spcAft>
              <a:spcPct val="35000"/>
            </a:spcAft>
          </a:pPr>
          <a:r>
            <a:rPr lang="en-AU" sz="1300" kern="1200" dirty="0" err="1" smtClean="0"/>
            <a:t>Paliperidone</a:t>
          </a:r>
          <a:r>
            <a:rPr lang="en-AU" sz="1300" kern="1200" dirty="0" smtClean="0"/>
            <a:t> and the related medicine </a:t>
          </a:r>
          <a:r>
            <a:rPr lang="en-AU" sz="1300" kern="1200" dirty="0" err="1" smtClean="0"/>
            <a:t>risperidone</a:t>
          </a:r>
          <a:r>
            <a:rPr lang="en-AU" sz="1300" kern="1200" dirty="0" smtClean="0"/>
            <a:t> are both used to treat schizophrenia. The Australian Product Information states that </a:t>
          </a:r>
          <a:r>
            <a:rPr lang="en-AU" sz="1300" kern="1200" dirty="0" err="1" smtClean="0"/>
            <a:t>paliperidone</a:t>
          </a:r>
          <a:r>
            <a:rPr lang="en-AU" sz="1300" kern="1200" dirty="0" smtClean="0"/>
            <a:t> ‘should not be used in patients younger than 18 years’ and </a:t>
          </a:r>
          <a:r>
            <a:rPr lang="en-AU" sz="1300" kern="1200" dirty="0" err="1" smtClean="0"/>
            <a:t>risperidone</a:t>
          </a:r>
          <a:r>
            <a:rPr lang="en-AU" sz="1300" kern="1200" dirty="0" smtClean="0"/>
            <a:t> ‘is lacking evidence in children with schizophrenia aged less than 15 years’</a:t>
          </a:r>
        </a:p>
      </dsp:txBody>
      <dsp:txXfrm>
        <a:off x="834433" y="1575960"/>
        <a:ext cx="7249244" cy="787980"/>
      </dsp:txXfrm>
    </dsp:sp>
    <dsp:sp modelId="{09FFE0EB-01B4-4C64-A1B1-37F2F859AD27}">
      <dsp:nvSpPr>
        <dsp:cNvPr id="0" name=""/>
        <dsp:cNvSpPr/>
      </dsp:nvSpPr>
      <dsp:spPr>
        <a:xfrm>
          <a:off x="341945" y="1477463"/>
          <a:ext cx="984975" cy="984975"/>
        </a:xfrm>
        <a:prstGeom prst="ellipse">
          <a:avLst/>
        </a:prstGeom>
        <a:solidFill>
          <a:schemeClr val="accent3">
            <a:lumMod val="40000"/>
            <a:lumOff val="6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81F190-018B-49EC-91E9-08B1D7F098C0}">
      <dsp:nvSpPr>
        <dsp:cNvPr id="0" name=""/>
        <dsp:cNvSpPr/>
      </dsp:nvSpPr>
      <dsp:spPr>
        <a:xfrm>
          <a:off x="548002" y="2757931"/>
          <a:ext cx="7535674" cy="7879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459" tIns="33020" rIns="33020" bIns="33020" numCol="1" spcCol="1270" anchor="ctr" anchorCtr="0">
          <a:noAutofit/>
        </a:bodyPr>
        <a:lstStyle/>
        <a:p>
          <a:pPr lvl="0" algn="l" defTabSz="577850">
            <a:lnSpc>
              <a:spcPct val="90000"/>
            </a:lnSpc>
            <a:spcBef>
              <a:spcPct val="0"/>
            </a:spcBef>
            <a:spcAft>
              <a:spcPct val="35000"/>
            </a:spcAft>
          </a:pPr>
          <a:r>
            <a:rPr lang="en-AU" sz="1300" kern="1200" dirty="0" smtClean="0"/>
            <a:t>The TGA was concerned about the design of the main clinical trial to support use of </a:t>
          </a:r>
          <a:r>
            <a:rPr lang="en-AU" sz="1300" kern="1200" dirty="0" err="1" smtClean="0"/>
            <a:t>paliperidone</a:t>
          </a:r>
          <a:r>
            <a:rPr lang="en-AU" sz="1300" kern="1200" dirty="0" smtClean="0"/>
            <a:t> in Australian adolescents and asked the Advisory Committee on Prescription Medicines for advice</a:t>
          </a:r>
          <a:endParaRPr lang="en-AU" sz="1300" kern="1200" dirty="0"/>
        </a:p>
      </dsp:txBody>
      <dsp:txXfrm>
        <a:off x="548002" y="2757931"/>
        <a:ext cx="7535674" cy="787980"/>
      </dsp:txXfrm>
    </dsp:sp>
    <dsp:sp modelId="{4619BFC1-A353-4C9F-89F9-28714CEA8AEF}">
      <dsp:nvSpPr>
        <dsp:cNvPr id="0" name=""/>
        <dsp:cNvSpPr/>
      </dsp:nvSpPr>
      <dsp:spPr>
        <a:xfrm>
          <a:off x="55514" y="2659433"/>
          <a:ext cx="984975" cy="984975"/>
        </a:xfrm>
        <a:prstGeom prst="ellipse">
          <a:avLst/>
        </a:prstGeom>
        <a:solidFill>
          <a:schemeClr val="accent1">
            <a:lumMod val="10000"/>
            <a:lumOff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4299-1A2F-4CF6-97B7-3548E3EC8588}">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2000D6-2BB9-474A-A49E-754A355FB81B}">
      <dsp:nvSpPr>
        <dsp:cNvPr id="0" name=""/>
        <dsp:cNvSpPr/>
      </dsp:nvSpPr>
      <dsp:spPr>
        <a:xfrm>
          <a:off x="564979" y="406400"/>
          <a:ext cx="7372721"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35560" rIns="35560" bIns="35560" numCol="1" spcCol="1270" anchor="ctr" anchorCtr="0">
          <a:noAutofit/>
        </a:bodyPr>
        <a:lstStyle/>
        <a:p>
          <a:pPr lvl="0" algn="l" defTabSz="622300">
            <a:lnSpc>
              <a:spcPct val="90000"/>
            </a:lnSpc>
            <a:spcBef>
              <a:spcPct val="0"/>
            </a:spcBef>
            <a:spcAft>
              <a:spcPct val="35000"/>
            </a:spcAft>
          </a:pPr>
          <a:r>
            <a:rPr lang="en-AU" sz="1400" kern="1200" dirty="0" smtClean="0"/>
            <a:t>The Advisory Committee on Prescription Medicines considered the study inadequate to support the proposed use in adolescents. The committee expressed significant concern about the design, duration, patient selection, screening and analysis of the main clinical study</a:t>
          </a:r>
        </a:p>
      </dsp:txBody>
      <dsp:txXfrm>
        <a:off x="564979" y="406400"/>
        <a:ext cx="7372721" cy="812800"/>
      </dsp:txXfrm>
    </dsp:sp>
    <dsp:sp modelId="{7D66E70E-1F4D-430E-B122-F04EAEA53A60}">
      <dsp:nvSpPr>
        <dsp:cNvPr id="0" name=""/>
        <dsp:cNvSpPr/>
      </dsp:nvSpPr>
      <dsp:spPr>
        <a:xfrm>
          <a:off x="56979" y="304800"/>
          <a:ext cx="1016000" cy="1016000"/>
        </a:xfrm>
        <a:prstGeom prst="ellipse">
          <a:avLst/>
        </a:prstGeom>
        <a:solidFill>
          <a:schemeClr val="accent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F520F5-EFDC-436A-A758-B572CB584311}">
      <dsp:nvSpPr>
        <dsp:cNvPr id="0" name=""/>
        <dsp:cNvSpPr/>
      </dsp:nvSpPr>
      <dsp:spPr>
        <a:xfrm>
          <a:off x="860432" y="1625599"/>
          <a:ext cx="7077268"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35560" rIns="35560" bIns="35560" numCol="1" spcCol="1270" anchor="ctr" anchorCtr="0">
          <a:noAutofit/>
        </a:bodyPr>
        <a:lstStyle/>
        <a:p>
          <a:pPr lvl="0" algn="l" defTabSz="622300">
            <a:lnSpc>
              <a:spcPct val="90000"/>
            </a:lnSpc>
            <a:spcBef>
              <a:spcPct val="0"/>
            </a:spcBef>
            <a:spcAft>
              <a:spcPct val="35000"/>
            </a:spcAft>
          </a:pPr>
          <a:r>
            <a:rPr lang="en-AU" sz="1400" kern="1200" dirty="0" smtClean="0"/>
            <a:t>The TGA was also advised that different adverse events are associated with each of the two medicines. Risks include abnormal movement disorders and metabolic syndrome, causing weight gain and diabetes</a:t>
          </a:r>
        </a:p>
      </dsp:txBody>
      <dsp:txXfrm>
        <a:off x="860432" y="1625599"/>
        <a:ext cx="7077268" cy="812800"/>
      </dsp:txXfrm>
    </dsp:sp>
    <dsp:sp modelId="{09FFE0EB-01B4-4C64-A1B1-37F2F859AD27}">
      <dsp:nvSpPr>
        <dsp:cNvPr id="0" name=""/>
        <dsp:cNvSpPr/>
      </dsp:nvSpPr>
      <dsp:spPr>
        <a:xfrm>
          <a:off x="352432" y="1523999"/>
          <a:ext cx="1016000" cy="1016000"/>
        </a:xfrm>
        <a:prstGeom prst="ellipse">
          <a:avLst/>
        </a:prstGeom>
        <a:solidFill>
          <a:schemeClr val="accent3">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81F190-018B-49EC-91E9-08B1D7F098C0}">
      <dsp:nvSpPr>
        <dsp:cNvPr id="0" name=""/>
        <dsp:cNvSpPr/>
      </dsp:nvSpPr>
      <dsp:spPr>
        <a:xfrm>
          <a:off x="564979" y="2844800"/>
          <a:ext cx="7372721" cy="8128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5160" tIns="35560" rIns="35560" bIns="35560" numCol="1" spcCol="1270" anchor="ctr" anchorCtr="0">
          <a:noAutofit/>
        </a:bodyPr>
        <a:lstStyle/>
        <a:p>
          <a:pPr lvl="0" algn="l" defTabSz="622300">
            <a:lnSpc>
              <a:spcPct val="90000"/>
            </a:lnSpc>
            <a:spcBef>
              <a:spcPct val="0"/>
            </a:spcBef>
            <a:spcAft>
              <a:spcPct val="35000"/>
            </a:spcAft>
          </a:pPr>
          <a:r>
            <a:rPr lang="en-AU" sz="1400" kern="1200" dirty="0" smtClean="0"/>
            <a:t>After receiving the TGA evaluation reports, overview and advice from the Advisory Committee on Prescription Medicines, the application was withdrawn and the Product Information for </a:t>
          </a:r>
          <a:r>
            <a:rPr lang="en-AU" sz="1400" kern="1200" dirty="0" err="1" smtClean="0"/>
            <a:t>paliperidone</a:t>
          </a:r>
          <a:r>
            <a:rPr lang="en-AU" sz="1400" kern="1200" dirty="0" smtClean="0"/>
            <a:t> still states that it should not be used in patients younger than 18 years</a:t>
          </a:r>
        </a:p>
      </dsp:txBody>
      <dsp:txXfrm>
        <a:off x="564979" y="2844800"/>
        <a:ext cx="7372721" cy="812800"/>
      </dsp:txXfrm>
    </dsp:sp>
    <dsp:sp modelId="{4619BFC1-A353-4C9F-89F9-28714CEA8AEF}">
      <dsp:nvSpPr>
        <dsp:cNvPr id="0" name=""/>
        <dsp:cNvSpPr/>
      </dsp:nvSpPr>
      <dsp:spPr>
        <a:xfrm>
          <a:off x="56979" y="2743200"/>
          <a:ext cx="1016000" cy="1016000"/>
        </a:xfrm>
        <a:prstGeom prst="ellipse">
          <a:avLst/>
        </a:prstGeom>
        <a:solidFill>
          <a:schemeClr val="accent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7742" cy="34022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629278" y="0"/>
            <a:ext cx="4307742" cy="340227"/>
          </a:xfrm>
          <a:prstGeom prst="rect">
            <a:avLst/>
          </a:prstGeom>
        </p:spPr>
        <p:txBody>
          <a:bodyPr vert="horz" lIns="91440" tIns="45720" rIns="91440" bIns="45720" rtlCol="0"/>
          <a:lstStyle>
            <a:lvl1pPr algn="r">
              <a:defRPr sz="1200"/>
            </a:lvl1pPr>
          </a:lstStyle>
          <a:p>
            <a:fld id="{E0ADF0C6-3824-44E0-954F-27AA472FEAFA}" type="datetimeFigureOut">
              <a:rPr lang="en-US" smtClean="0"/>
              <a:pPr/>
              <a:t>7/11/2014</a:t>
            </a:fld>
            <a:endParaRPr lang="en-AU"/>
          </a:p>
        </p:txBody>
      </p:sp>
      <p:sp>
        <p:nvSpPr>
          <p:cNvPr id="4" name="Footer Placeholder 3"/>
          <p:cNvSpPr>
            <a:spLocks noGrp="1"/>
          </p:cNvSpPr>
          <p:nvPr>
            <p:ph type="ftr" sz="quarter" idx="2"/>
          </p:nvPr>
        </p:nvSpPr>
        <p:spPr>
          <a:xfrm>
            <a:off x="1" y="6464300"/>
            <a:ext cx="4307742" cy="340226"/>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629278" y="6464300"/>
            <a:ext cx="4307742" cy="340226"/>
          </a:xfrm>
          <a:prstGeom prst="rect">
            <a:avLst/>
          </a:prstGeom>
        </p:spPr>
        <p:txBody>
          <a:bodyPr vert="horz" lIns="91440" tIns="45720" rIns="91440" bIns="45720" rtlCol="0" anchor="b"/>
          <a:lstStyle>
            <a:lvl1pPr algn="r">
              <a:defRPr sz="1200"/>
            </a:lvl1pPr>
          </a:lstStyle>
          <a:p>
            <a:fld id="{604C3830-1E50-40F4-A422-3A1827504C5E}" type="slidenum">
              <a:rPr lang="en-AU" smtClean="0"/>
              <a:pPr/>
              <a:t>‹#›</a:t>
            </a:fld>
            <a:endParaRPr lang="en-AU"/>
          </a:p>
        </p:txBody>
      </p:sp>
    </p:spTree>
    <p:extLst>
      <p:ext uri="{BB962C8B-B14F-4D97-AF65-F5344CB8AC3E}">
        <p14:creationId xmlns:p14="http://schemas.microsoft.com/office/powerpoint/2010/main" val="1770903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7047" cy="340281"/>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629992" y="0"/>
            <a:ext cx="4307047" cy="340281"/>
          </a:xfrm>
          <a:prstGeom prst="rect">
            <a:avLst/>
          </a:prstGeom>
        </p:spPr>
        <p:txBody>
          <a:bodyPr vert="horz" lIns="91440" tIns="45720" rIns="91440" bIns="45720" rtlCol="0"/>
          <a:lstStyle>
            <a:lvl1pPr algn="r">
              <a:defRPr sz="1200"/>
            </a:lvl1pPr>
          </a:lstStyle>
          <a:p>
            <a:fld id="{61DE7E8F-C4A8-4A7A-A9DA-82603C5C24EE}" type="datetimeFigureOut">
              <a:rPr lang="en-AU" smtClean="0"/>
              <a:pPr/>
              <a:t>11/07/2014</a:t>
            </a:fld>
            <a:endParaRPr lang="en-AU"/>
          </a:p>
        </p:txBody>
      </p:sp>
      <p:sp>
        <p:nvSpPr>
          <p:cNvPr id="4" name="Slide Image Placeholder 3"/>
          <p:cNvSpPr>
            <a:spLocks noGrp="1" noRot="1" noChangeAspect="1"/>
          </p:cNvSpPr>
          <p:nvPr>
            <p:ph type="sldImg" idx="2"/>
          </p:nvPr>
        </p:nvSpPr>
        <p:spPr>
          <a:xfrm>
            <a:off x="2701925" y="511175"/>
            <a:ext cx="4535488" cy="25511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93935" y="3232666"/>
            <a:ext cx="7951470" cy="30625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6464151"/>
            <a:ext cx="4307047" cy="340281"/>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629992" y="6464151"/>
            <a:ext cx="4307047" cy="340281"/>
          </a:xfrm>
          <a:prstGeom prst="rect">
            <a:avLst/>
          </a:prstGeom>
        </p:spPr>
        <p:txBody>
          <a:bodyPr vert="horz" lIns="91440" tIns="45720" rIns="91440" bIns="45720" rtlCol="0" anchor="b"/>
          <a:lstStyle>
            <a:lvl1pPr algn="r">
              <a:defRPr sz="1200"/>
            </a:lvl1pPr>
          </a:lstStyle>
          <a:p>
            <a:fld id="{C408547F-3FE4-475B-BF33-9F50A0C05D55}" type="slidenum">
              <a:rPr lang="en-AU" smtClean="0"/>
              <a:pPr/>
              <a:t>‹#›</a:t>
            </a:fld>
            <a:endParaRPr lang="en-AU"/>
          </a:p>
        </p:txBody>
      </p:sp>
    </p:spTree>
    <p:extLst>
      <p:ext uri="{BB962C8B-B14F-4D97-AF65-F5344CB8AC3E}">
        <p14:creationId xmlns:p14="http://schemas.microsoft.com/office/powerpoint/2010/main" val="2534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a:t>
            </a:fld>
            <a:endParaRPr lang="en-AU"/>
          </a:p>
        </p:txBody>
      </p:sp>
    </p:spTree>
    <p:extLst>
      <p:ext uri="{BB962C8B-B14F-4D97-AF65-F5344CB8AC3E}">
        <p14:creationId xmlns:p14="http://schemas.microsoft.com/office/powerpoint/2010/main" val="3908924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10</a:t>
            </a:fld>
            <a:endParaRPr lang="en-AU"/>
          </a:p>
        </p:txBody>
      </p:sp>
    </p:spTree>
    <p:extLst>
      <p:ext uri="{BB962C8B-B14F-4D97-AF65-F5344CB8AC3E}">
        <p14:creationId xmlns:p14="http://schemas.microsoft.com/office/powerpoint/2010/main" val="2637349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11</a:t>
            </a:fld>
            <a:endParaRPr lang="en-A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14</a:t>
            </a:fld>
            <a:endParaRPr lang="en-A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16</a:t>
            </a:fld>
            <a:endParaRPr lang="en-AU"/>
          </a:p>
        </p:txBody>
      </p:sp>
    </p:spTree>
    <p:extLst>
      <p:ext uri="{BB962C8B-B14F-4D97-AF65-F5344CB8AC3E}">
        <p14:creationId xmlns:p14="http://schemas.microsoft.com/office/powerpoint/2010/main" val="2476122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17</a:t>
            </a:fld>
            <a:endParaRPr lang="en-A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18</a:t>
            </a:fld>
            <a:endParaRPr lang="en-AU"/>
          </a:p>
        </p:txBody>
      </p:sp>
    </p:spTree>
    <p:extLst>
      <p:ext uri="{BB962C8B-B14F-4D97-AF65-F5344CB8AC3E}">
        <p14:creationId xmlns:p14="http://schemas.microsoft.com/office/powerpoint/2010/main" val="3400610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19</a:t>
            </a:fld>
            <a:endParaRPr lang="en-AU"/>
          </a:p>
        </p:txBody>
      </p:sp>
    </p:spTree>
    <p:extLst>
      <p:ext uri="{BB962C8B-B14F-4D97-AF65-F5344CB8AC3E}">
        <p14:creationId xmlns:p14="http://schemas.microsoft.com/office/powerpoint/2010/main" val="265979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a:t>
            </a:fld>
            <a:endParaRPr lang="en-AU"/>
          </a:p>
        </p:txBody>
      </p:sp>
    </p:spTree>
    <p:extLst>
      <p:ext uri="{BB962C8B-B14F-4D97-AF65-F5344CB8AC3E}">
        <p14:creationId xmlns:p14="http://schemas.microsoft.com/office/powerpoint/2010/main" val="84213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20</a:t>
            </a:fld>
            <a:endParaRPr lang="en-AU"/>
          </a:p>
        </p:txBody>
      </p:sp>
    </p:spTree>
    <p:extLst>
      <p:ext uri="{BB962C8B-B14F-4D97-AF65-F5344CB8AC3E}">
        <p14:creationId xmlns:p14="http://schemas.microsoft.com/office/powerpoint/2010/main" val="1369706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21</a:t>
            </a:fld>
            <a:endParaRPr lang="en-A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22</a:t>
            </a:fld>
            <a:endParaRPr lang="en-A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23</a:t>
            </a:fld>
            <a:endParaRPr lang="en-AU"/>
          </a:p>
        </p:txBody>
      </p:sp>
    </p:spTree>
    <p:extLst>
      <p:ext uri="{BB962C8B-B14F-4D97-AF65-F5344CB8AC3E}">
        <p14:creationId xmlns:p14="http://schemas.microsoft.com/office/powerpoint/2010/main" val="2008245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24</a:t>
            </a:fld>
            <a:endParaRPr lang="en-AU"/>
          </a:p>
        </p:txBody>
      </p:sp>
    </p:spTree>
    <p:extLst>
      <p:ext uri="{BB962C8B-B14F-4D97-AF65-F5344CB8AC3E}">
        <p14:creationId xmlns:p14="http://schemas.microsoft.com/office/powerpoint/2010/main" val="3120466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25</a:t>
            </a:fld>
            <a:endParaRPr lang="en-AU"/>
          </a:p>
        </p:txBody>
      </p:sp>
    </p:spTree>
    <p:extLst>
      <p:ext uri="{BB962C8B-B14F-4D97-AF65-F5344CB8AC3E}">
        <p14:creationId xmlns:p14="http://schemas.microsoft.com/office/powerpoint/2010/main" val="2342162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26</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27</a:t>
            </a:fld>
            <a:endParaRPr lang="en-AU"/>
          </a:p>
        </p:txBody>
      </p:sp>
    </p:spTree>
    <p:extLst>
      <p:ext uri="{BB962C8B-B14F-4D97-AF65-F5344CB8AC3E}">
        <p14:creationId xmlns:p14="http://schemas.microsoft.com/office/powerpoint/2010/main" val="3734922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28</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29</a:t>
            </a:fld>
            <a:endParaRPr lang="en-AU"/>
          </a:p>
        </p:txBody>
      </p:sp>
    </p:spTree>
    <p:extLst>
      <p:ext uri="{BB962C8B-B14F-4D97-AF65-F5344CB8AC3E}">
        <p14:creationId xmlns:p14="http://schemas.microsoft.com/office/powerpoint/2010/main" val="241096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30</a:t>
            </a:fld>
            <a:endParaRPr lang="en-AU"/>
          </a:p>
        </p:txBody>
      </p:sp>
    </p:spTree>
    <p:extLst>
      <p:ext uri="{BB962C8B-B14F-4D97-AF65-F5344CB8AC3E}">
        <p14:creationId xmlns:p14="http://schemas.microsoft.com/office/powerpoint/2010/main" val="2769568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31</a:t>
            </a:fld>
            <a:endParaRPr lang="en-AU"/>
          </a:p>
        </p:txBody>
      </p:sp>
    </p:spTree>
    <p:extLst>
      <p:ext uri="{BB962C8B-B14F-4D97-AF65-F5344CB8AC3E}">
        <p14:creationId xmlns:p14="http://schemas.microsoft.com/office/powerpoint/2010/main" val="2950217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32</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33</a:t>
            </a:fld>
            <a:endParaRPr lang="en-AU"/>
          </a:p>
        </p:txBody>
      </p:sp>
    </p:spTree>
    <p:extLst>
      <p:ext uri="{BB962C8B-B14F-4D97-AF65-F5344CB8AC3E}">
        <p14:creationId xmlns:p14="http://schemas.microsoft.com/office/powerpoint/2010/main" val="3207897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34</a:t>
            </a:fld>
            <a:endParaRPr lang="en-AU"/>
          </a:p>
        </p:txBody>
      </p:sp>
    </p:spTree>
    <p:extLst>
      <p:ext uri="{BB962C8B-B14F-4D97-AF65-F5344CB8AC3E}">
        <p14:creationId xmlns:p14="http://schemas.microsoft.com/office/powerpoint/2010/main" val="1784445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35</a:t>
            </a:fld>
            <a:endParaRPr lang="en-AU"/>
          </a:p>
        </p:txBody>
      </p:sp>
    </p:spTree>
    <p:extLst>
      <p:ext uri="{BB962C8B-B14F-4D97-AF65-F5344CB8AC3E}">
        <p14:creationId xmlns:p14="http://schemas.microsoft.com/office/powerpoint/2010/main" val="3155907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36</a:t>
            </a:fld>
            <a:endParaRPr lang="en-AU"/>
          </a:p>
        </p:txBody>
      </p:sp>
    </p:spTree>
    <p:extLst>
      <p:ext uri="{BB962C8B-B14F-4D97-AF65-F5344CB8AC3E}">
        <p14:creationId xmlns:p14="http://schemas.microsoft.com/office/powerpoint/2010/main" val="1166104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37</a:t>
            </a:fld>
            <a:endParaRPr lang="en-AU"/>
          </a:p>
        </p:txBody>
      </p:sp>
    </p:spTree>
    <p:extLst>
      <p:ext uri="{BB962C8B-B14F-4D97-AF65-F5344CB8AC3E}">
        <p14:creationId xmlns:p14="http://schemas.microsoft.com/office/powerpoint/2010/main" val="1055005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38</a:t>
            </a:fld>
            <a:endParaRPr lang="en-AU"/>
          </a:p>
        </p:txBody>
      </p:sp>
    </p:spTree>
    <p:extLst>
      <p:ext uri="{BB962C8B-B14F-4D97-AF65-F5344CB8AC3E}">
        <p14:creationId xmlns:p14="http://schemas.microsoft.com/office/powerpoint/2010/main" val="1632055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39</a:t>
            </a:fld>
            <a:endParaRPr lang="en-AU"/>
          </a:p>
        </p:txBody>
      </p:sp>
    </p:spTree>
    <p:extLst>
      <p:ext uri="{BB962C8B-B14F-4D97-AF65-F5344CB8AC3E}">
        <p14:creationId xmlns:p14="http://schemas.microsoft.com/office/powerpoint/2010/main" val="159464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4</a:t>
            </a:fld>
            <a:endParaRPr lang="en-AU"/>
          </a:p>
        </p:txBody>
      </p:sp>
    </p:spTree>
    <p:extLst>
      <p:ext uri="{BB962C8B-B14F-4D97-AF65-F5344CB8AC3E}">
        <p14:creationId xmlns:p14="http://schemas.microsoft.com/office/powerpoint/2010/main" val="54738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5</a:t>
            </a:fld>
            <a:endParaRPr lang="en-AU"/>
          </a:p>
        </p:txBody>
      </p:sp>
    </p:spTree>
    <p:extLst>
      <p:ext uri="{BB962C8B-B14F-4D97-AF65-F5344CB8AC3E}">
        <p14:creationId xmlns:p14="http://schemas.microsoft.com/office/powerpoint/2010/main" val="2505486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7</a:t>
            </a:fld>
            <a:endParaRPr lang="en-AU"/>
          </a:p>
        </p:txBody>
      </p:sp>
    </p:spTree>
    <p:extLst>
      <p:ext uri="{BB962C8B-B14F-4D97-AF65-F5344CB8AC3E}">
        <p14:creationId xmlns:p14="http://schemas.microsoft.com/office/powerpoint/2010/main" val="61098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C408547F-3FE4-475B-BF33-9F50A0C05D55}" type="slidenum">
              <a:rPr lang="en-AU" smtClean="0"/>
              <a:pPr/>
              <a:t>8</a:t>
            </a:fld>
            <a:endParaRPr lang="en-AU"/>
          </a:p>
        </p:txBody>
      </p:sp>
    </p:spTree>
    <p:extLst>
      <p:ext uri="{BB962C8B-B14F-4D97-AF65-F5344CB8AC3E}">
        <p14:creationId xmlns:p14="http://schemas.microsoft.com/office/powerpoint/2010/main" val="2106295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408547F-3FE4-475B-BF33-9F50A0C05D55}" type="slidenum">
              <a:rPr lang="en-AU" smtClean="0"/>
              <a:pPr/>
              <a:t>9</a:t>
            </a:fld>
            <a:endParaRPr lang="en-AU"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1437625"/>
            <a:ext cx="6984328" cy="324036"/>
          </a:xfrm>
        </p:spPr>
        <p:txBody>
          <a:bodyPr>
            <a:normAutofit/>
          </a:bodyPr>
          <a:lstStyle>
            <a:lvl1pPr>
              <a:defRPr sz="2800">
                <a:solidFill>
                  <a:schemeClr val="accent1"/>
                </a:solidFill>
              </a:defRPr>
            </a:lvl1pPr>
          </a:lstStyle>
          <a:p>
            <a:r>
              <a:rPr lang="en-US" smtClean="0"/>
              <a:t>Click to edit Master title style</a:t>
            </a:r>
            <a:endParaRPr lang="en-AU" dirty="0"/>
          </a:p>
        </p:txBody>
      </p:sp>
      <p:sp>
        <p:nvSpPr>
          <p:cNvPr id="4" name="Date Placeholder 3"/>
          <p:cNvSpPr>
            <a:spLocks noGrp="1"/>
          </p:cNvSpPr>
          <p:nvPr>
            <p:ph type="dt" sz="half" idx="10"/>
          </p:nvPr>
        </p:nvSpPr>
        <p:spPr>
          <a:xfrm>
            <a:off x="539552" y="4636683"/>
            <a:ext cx="2133600" cy="273844"/>
          </a:xfrm>
        </p:spPr>
        <p:txBody>
          <a:bodyPr/>
          <a:lstStyle>
            <a:lvl1pPr>
              <a:defRPr sz="1500">
                <a:solidFill>
                  <a:schemeClr val="accent1"/>
                </a:solidFill>
              </a:defRPr>
            </a:lvl1pPr>
          </a:lstStyle>
          <a:p>
            <a:fld id="{30890D91-1BDF-42BA-B15B-6F81C289354B}" type="datetime1">
              <a:rPr lang="en-AU" smtClean="0"/>
              <a:pPr/>
              <a:t>11/07/2014</a:t>
            </a:fld>
            <a:endParaRPr lang="en-AU" dirty="0"/>
          </a:p>
        </p:txBody>
      </p:sp>
      <p:sp>
        <p:nvSpPr>
          <p:cNvPr id="5" name="Footer Placeholder 4"/>
          <p:cNvSpPr>
            <a:spLocks noGrp="1"/>
          </p:cNvSpPr>
          <p:nvPr>
            <p:ph type="ftr" sz="quarter" idx="11"/>
          </p:nvPr>
        </p:nvSpPr>
        <p:spPr>
          <a:xfrm>
            <a:off x="540000" y="3785291"/>
            <a:ext cx="3528392" cy="784689"/>
          </a:xfrm>
        </p:spPr>
        <p:txBody>
          <a:bodyPr/>
          <a:lstStyle>
            <a:lvl1pPr>
              <a:defRPr sz="1500">
                <a:solidFill>
                  <a:schemeClr val="accent1"/>
                </a:solidFill>
              </a:defRPr>
            </a:lvl1pPr>
          </a:lstStyle>
          <a:p>
            <a:endParaRPr lang="en-AU" dirty="0"/>
          </a:p>
        </p:txBody>
      </p:sp>
      <p:pic>
        <p:nvPicPr>
          <p:cNvPr id="17" name="Picture 16" descr="DH&amp;A_logo_Inline_black.jpg"/>
          <p:cNvPicPr>
            <a:picLocks noChangeAspect="1"/>
          </p:cNvPicPr>
          <p:nvPr userDrawn="1"/>
        </p:nvPicPr>
        <p:blipFill>
          <a:blip r:embed="rId2" cstate="print"/>
          <a:stretch>
            <a:fillRect/>
          </a:stretch>
        </p:blipFill>
        <p:spPr>
          <a:xfrm>
            <a:off x="571483" y="285736"/>
            <a:ext cx="2286016" cy="57584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897567"/>
            <a:ext cx="5486400" cy="264811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E32DF-19A8-45A9-BC6D-8286D71BEA04}" type="datetime1">
              <a:rPr lang="en-AU" smtClean="0"/>
              <a:pPr/>
              <a:t>11/07/2014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Table/Graph/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392958" y="1017976"/>
            <a:ext cx="8509314" cy="535786"/>
          </a:xfrm>
        </p:spPr>
        <p:txBody>
          <a:bodyPr anchor="t">
            <a:noAutofit/>
          </a:bodyPr>
          <a:lstStyle>
            <a:lvl1pPr>
              <a:defRPr sz="2800"/>
            </a:lvl1pPr>
          </a:lstStyle>
          <a:p>
            <a:r>
              <a:rPr lang="en-US" smtClean="0"/>
              <a:t>Click to edit Master title style</a:t>
            </a:r>
            <a:endParaRPr lang="en-AU" dirty="0"/>
          </a:p>
        </p:txBody>
      </p:sp>
      <p:sp>
        <p:nvSpPr>
          <p:cNvPr id="10" name="Content Placeholder 9"/>
          <p:cNvSpPr>
            <a:spLocks noGrp="1"/>
          </p:cNvSpPr>
          <p:nvPr>
            <p:ph sz="quarter" idx="13"/>
          </p:nvPr>
        </p:nvSpPr>
        <p:spPr>
          <a:xfrm>
            <a:off x="392958" y="1660924"/>
            <a:ext cx="8509314" cy="2518184"/>
          </a:xfrm>
        </p:spPr>
        <p:txBody>
          <a:bodyPr/>
          <a:lstStyle>
            <a:lvl1pPr>
              <a:defRPr baseline="0"/>
            </a:lvl1pPr>
          </a:lstStyle>
          <a:p>
            <a:pPr lvl="0"/>
            <a:r>
              <a:rPr lang="en-US" smtClean="0"/>
              <a:t>Click to edit Master text styles</a:t>
            </a:r>
          </a:p>
        </p:txBody>
      </p:sp>
      <p:sp>
        <p:nvSpPr>
          <p:cNvPr id="8" name="Text Placeholder 20"/>
          <p:cNvSpPr>
            <a:spLocks noGrp="1"/>
          </p:cNvSpPr>
          <p:nvPr>
            <p:ph type="body" sz="quarter" idx="16"/>
          </p:nvPr>
        </p:nvSpPr>
        <p:spPr>
          <a:xfrm>
            <a:off x="392958" y="4292400"/>
            <a:ext cx="8509314" cy="299968"/>
          </a:xfrm>
        </p:spPr>
        <p:txBody>
          <a:bodyPr>
            <a:normAutofit/>
          </a:bodyPr>
          <a:lstStyle>
            <a:lvl1pPr>
              <a:buNone/>
              <a:defRPr sz="900" baseline="0"/>
            </a:lvl1pPr>
          </a:lstStyle>
          <a:p>
            <a:pPr lvl="0"/>
            <a:r>
              <a:rPr lang="en-US" smtClean="0"/>
              <a:t>Click to edit Master text styles</a:t>
            </a:r>
          </a:p>
        </p:txBody>
      </p:sp>
      <p:sp>
        <p:nvSpPr>
          <p:cNvPr id="5" name="Date Placeholder 2"/>
          <p:cNvSpPr>
            <a:spLocks noGrp="1"/>
          </p:cNvSpPr>
          <p:nvPr>
            <p:ph type="dt" sz="half" idx="17"/>
          </p:nvPr>
        </p:nvSpPr>
        <p:spPr/>
        <p:txBody>
          <a:bodyPr/>
          <a:lstStyle>
            <a:lvl1pPr>
              <a:defRPr/>
            </a:lvl1pPr>
          </a:lstStyle>
          <a:p>
            <a:fld id="{1AA73DD1-C285-45D5-882C-99562E7B166C}" type="datetime1">
              <a:rPr lang="en-AU" smtClean="0"/>
              <a:pPr/>
              <a:t>11/07/2014</a:t>
            </a:fld>
            <a:endParaRPr lang="en-AU"/>
          </a:p>
        </p:txBody>
      </p:sp>
      <p:sp>
        <p:nvSpPr>
          <p:cNvPr id="6" name="Slide Number Placeholder 4"/>
          <p:cNvSpPr>
            <a:spLocks noGrp="1"/>
          </p:cNvSpPr>
          <p:nvPr>
            <p:ph type="sldNum" sz="quarter" idx="18"/>
          </p:nvPr>
        </p:nvSpPr>
        <p:spPr/>
        <p:txBody>
          <a:bodyPr/>
          <a:lstStyle>
            <a:lvl1pPr>
              <a:defRPr/>
            </a:lvl1pPr>
          </a:lstStyle>
          <a:p>
            <a:fld id="{04C9852D-D1A0-453A-91C4-2BBDAE10A71A}" type="slidenum">
              <a:rPr lang="en-AU"/>
              <a:pPr/>
              <a:t>‹#›</a:t>
            </a:fld>
            <a:endParaRPr lang="en-AU"/>
          </a:p>
        </p:txBody>
      </p:sp>
      <p:sp>
        <p:nvSpPr>
          <p:cNvPr id="9" name="Footer Placeholder 11"/>
          <p:cNvSpPr>
            <a:spLocks noGrp="1"/>
          </p:cNvSpPr>
          <p:nvPr>
            <p:ph type="ftr" sz="quarter" idx="19"/>
          </p:nvPr>
        </p:nvSpPr>
        <p:spPr>
          <a:xfrm>
            <a:off x="392723" y="4772026"/>
            <a:ext cx="2173166" cy="270272"/>
          </a:xfrm>
        </p:spPr>
        <p:txBody>
          <a:bodyPr/>
          <a:lstStyle>
            <a:lvl1pPr>
              <a:defRPr/>
            </a:lvl1pPr>
          </a:lstStyle>
          <a:p>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4" name="Date Placeholder 3"/>
          <p:cNvSpPr>
            <a:spLocks noGrp="1"/>
          </p:cNvSpPr>
          <p:nvPr>
            <p:ph type="dt" sz="half" idx="10"/>
          </p:nvPr>
        </p:nvSpPr>
        <p:spPr>
          <a:xfrm>
            <a:off x="2555776" y="4800600"/>
            <a:ext cx="2133600" cy="273844"/>
          </a:xfrm>
        </p:spPr>
        <p:txBody>
          <a:bodyPr lIns="0" tIns="0" rIns="0" bIns="0" anchor="t" anchorCtr="0"/>
          <a:lstStyle>
            <a:lvl1pPr>
              <a:defRPr sz="1100">
                <a:solidFill>
                  <a:schemeClr val="tx1"/>
                </a:solidFill>
              </a:defRPr>
            </a:lvl1pPr>
          </a:lstStyle>
          <a:p>
            <a:fld id="{FB5C3E8E-138C-4706-B9AD-B3F03485B73A}" type="datetime1">
              <a:rPr lang="en-AU" smtClean="0"/>
              <a:pPr/>
              <a:t>11/07/2014</a:t>
            </a:fld>
            <a:endParaRPr lang="en-AU" dirty="0"/>
          </a:p>
        </p:txBody>
      </p:sp>
      <p:sp>
        <p:nvSpPr>
          <p:cNvPr id="5" name="Footer Placeholder 4"/>
          <p:cNvSpPr>
            <a:spLocks noGrp="1"/>
          </p:cNvSpPr>
          <p:nvPr>
            <p:ph type="ftr" sz="quarter" idx="11"/>
          </p:nvPr>
        </p:nvSpPr>
        <p:spPr>
          <a:xfrm>
            <a:off x="540006" y="4806955"/>
            <a:ext cx="1861427" cy="273050"/>
          </a:xfrm>
        </p:spPr>
        <p:txBody>
          <a:bodyPr lIns="0" tIns="0" rIns="0" bIns="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12"/>
          </p:nvPr>
        </p:nvSpPr>
        <p:spPr>
          <a:xfrm>
            <a:off x="6588224" y="4800600"/>
            <a:ext cx="2232248" cy="273844"/>
          </a:xfrm>
        </p:spPr>
        <p:txBody>
          <a:bodyPr lIns="0" tIns="0" rIns="0" bIns="0" anchor="t" anchorCtr="0"/>
          <a:lstStyle>
            <a:lvl1pPr>
              <a:defRPr sz="1100">
                <a:solidFill>
                  <a:schemeClr val="tx1"/>
                </a:solidFill>
              </a:defRPr>
            </a:lvl1pPr>
          </a:lstStyle>
          <a:p>
            <a:fld id="{88965FCB-C193-47C7-BA9B-8925BE36D90A}" type="slidenum">
              <a:rPr lang="en-AU" smtClean="0"/>
              <a:pPr/>
              <a:t>‹#›</a:t>
            </a:fld>
            <a:endParaRPr lang="en-AU" dirty="0"/>
          </a:p>
        </p:txBody>
      </p:sp>
      <p:sp>
        <p:nvSpPr>
          <p:cNvPr id="17" name="Content Placeholder 16"/>
          <p:cNvSpPr>
            <a:spLocks noGrp="1"/>
          </p:cNvSpPr>
          <p:nvPr>
            <p:ph sz="quarter" idx="13"/>
          </p:nvPr>
        </p:nvSpPr>
        <p:spPr>
          <a:xfrm>
            <a:off x="539552" y="1682391"/>
            <a:ext cx="8280920" cy="2941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9" name="Picture 18"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White">
    <p:spTree>
      <p:nvGrpSpPr>
        <p:cNvPr id="1" name=""/>
        <p:cNvGrpSpPr/>
        <p:nvPr/>
      </p:nvGrpSpPr>
      <p:grpSpPr>
        <a:xfrm>
          <a:off x="0" y="0"/>
          <a:ext cx="0" cy="0"/>
          <a:chOff x="0" y="0"/>
          <a:chExt cx="0" cy="0"/>
        </a:xfrm>
      </p:grpSpPr>
      <p:pic>
        <p:nvPicPr>
          <p:cNvPr id="10" name="Picture 9" descr="PowerPoint_landscape_2.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accent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4118E44-EB54-4D9E-9392-2A90778A4E0F}" type="datetime1">
              <a:rPr lang="en-AU" smtClean="0"/>
              <a:pPr/>
              <a:t>11/07/2014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1" name="Picture 10" descr="DH&amp;A_logo_Inline_black.jpg"/>
          <p:cNvPicPr>
            <a:picLocks noChangeAspect="1"/>
          </p:cNvPicPr>
          <p:nvPr userDrawn="1"/>
        </p:nvPicPr>
        <p:blipFill>
          <a:blip r:embed="rId3" cstate="print"/>
          <a:stretch>
            <a:fillRect/>
          </a:stretch>
        </p:blipFill>
        <p:spPr>
          <a:xfrm>
            <a:off x="571483" y="210494"/>
            <a:ext cx="2000265" cy="50386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Slide, Colour">
    <p:spTree>
      <p:nvGrpSpPr>
        <p:cNvPr id="1" name=""/>
        <p:cNvGrpSpPr/>
        <p:nvPr/>
      </p:nvGrpSpPr>
      <p:grpSpPr>
        <a:xfrm>
          <a:off x="0" y="0"/>
          <a:ext cx="0" cy="0"/>
          <a:chOff x="0" y="0"/>
          <a:chExt cx="0" cy="0"/>
        </a:xfrm>
      </p:grpSpPr>
      <p:pic>
        <p:nvPicPr>
          <p:cNvPr id="11" name="Picture 10"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13" name="Rectangle 12"/>
          <p:cNvSpPr/>
          <p:nvPr userDrawn="1"/>
        </p:nvSpPr>
        <p:spPr>
          <a:xfrm>
            <a:off x="0" y="660556"/>
            <a:ext cx="9144000" cy="4482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539552" y="1180296"/>
            <a:ext cx="6408712" cy="365342"/>
          </a:xfrm>
        </p:spPr>
        <p:txBody>
          <a:bodyPr anchor="t">
            <a:normAutofit/>
          </a:bodyPr>
          <a:lstStyle>
            <a:lvl1pPr algn="l">
              <a:defRPr sz="2800" b="1" cap="none" baseline="0">
                <a:solidFill>
                  <a:schemeClr val="bg1"/>
                </a:solidFill>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672702"/>
            <a:ext cx="6408712" cy="1709141"/>
          </a:xfrm>
        </p:spPr>
        <p:txBody>
          <a:bodyPr anchor="t" anchorCtr="0">
            <a:noAutofit/>
          </a:bodyPr>
          <a:lstStyle>
            <a:lvl1pPr marL="0" indent="0">
              <a:buNone/>
              <a:defRPr sz="26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2F8A4AFD-3D15-42EF-BF6B-6A6EFCDF40DB}" type="datetime1">
              <a:rPr lang="en-AU" smtClean="0"/>
              <a:pPr/>
              <a:t>11/07/2014</a:t>
            </a:fld>
            <a:endParaRPr lang="en-AU"/>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88965FCB-C193-47C7-BA9B-8925BE36D90A}" type="slidenum">
              <a:rPr lang="en-AU" smtClean="0"/>
              <a:pPr/>
              <a:t>‹#›</a:t>
            </a:fld>
            <a:endParaRPr lang="en-AU"/>
          </a:p>
        </p:txBody>
      </p:sp>
      <p:pic>
        <p:nvPicPr>
          <p:cNvPr id="10" name="Picture 9"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23EAF6B1-B080-4122-A9E3-7AD2D4634EC5}" type="datetime1">
              <a:rPr lang="en-AU" smtClean="0"/>
              <a:pPr/>
              <a:t>11/07/2014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3600400"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4283968" y="1682100"/>
            <a:ext cx="4536504" cy="289170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0" name="Picture 9" descr="DH&amp;A_logo_Inline_White.png"/>
          <p:cNvPicPr>
            <a:picLocks noChangeAspect="1"/>
          </p:cNvPicPr>
          <p:nvPr userDrawn="1"/>
        </p:nvPicPr>
        <p:blipFill>
          <a:blip r:embed="rId3" cstate="print"/>
          <a:stretch>
            <a:fillRect/>
          </a:stretch>
        </p:blipFill>
        <p:spPr>
          <a:xfrm>
            <a:off x="357158" y="71425"/>
            <a:ext cx="1785950" cy="44988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6" name="Picture 1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dirty="0"/>
          </a:p>
        </p:txBody>
      </p:sp>
      <p:sp>
        <p:nvSpPr>
          <p:cNvPr id="5" name="Date Placeholder 4"/>
          <p:cNvSpPr>
            <a:spLocks noGrp="1"/>
          </p:cNvSpPr>
          <p:nvPr>
            <p:ph type="dt" sz="half" idx="10"/>
          </p:nvPr>
        </p:nvSpPr>
        <p:spPr/>
        <p:txBody>
          <a:bodyPr/>
          <a:lstStyle/>
          <a:p>
            <a:fld id="{A6A20C21-E0F9-4434-9B5C-A0EBECB3F7BB}" type="datetime1">
              <a:rPr lang="en-AU" smtClean="0"/>
              <a:pPr/>
              <a:t>11/07/2014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8965FCB-C193-47C7-BA9B-8925BE36D90A}" type="slidenum">
              <a:rPr lang="en-AU" smtClean="0"/>
              <a:pPr/>
              <a:t>‹#›</a:t>
            </a:fld>
            <a:endParaRPr lang="en-AU"/>
          </a:p>
        </p:txBody>
      </p:sp>
      <p:sp>
        <p:nvSpPr>
          <p:cNvPr id="13" name="Content Placeholder 3"/>
          <p:cNvSpPr>
            <a:spLocks noGrp="1"/>
          </p:cNvSpPr>
          <p:nvPr>
            <p:ph sz="half" idx="13"/>
          </p:nvPr>
        </p:nvSpPr>
        <p:spPr>
          <a:xfrm>
            <a:off x="539552" y="1682108"/>
            <a:ext cx="4896544" cy="2890923"/>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4" name="Content Placeholder 3"/>
          <p:cNvSpPr>
            <a:spLocks noGrp="1"/>
          </p:cNvSpPr>
          <p:nvPr>
            <p:ph sz="half" idx="14"/>
          </p:nvPr>
        </p:nvSpPr>
        <p:spPr>
          <a:xfrm>
            <a:off x="6062137" y="1682100"/>
            <a:ext cx="2758339" cy="2509830"/>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Text Placeholder 11"/>
          <p:cNvSpPr>
            <a:spLocks noGrp="1"/>
          </p:cNvSpPr>
          <p:nvPr>
            <p:ph type="body" sz="quarter" idx="15"/>
          </p:nvPr>
        </p:nvSpPr>
        <p:spPr>
          <a:xfrm>
            <a:off x="6084168" y="4245942"/>
            <a:ext cx="2735262" cy="324445"/>
          </a:xfrm>
        </p:spPr>
        <p:txBody>
          <a:bodyPr>
            <a:noAutofit/>
          </a:bodyPr>
          <a:lstStyle>
            <a:lvl1pPr marL="0" indent="0">
              <a:defRPr sz="1100" b="0">
                <a:solidFill>
                  <a:schemeClr val="tx1"/>
                </a:solidFill>
              </a:defRPr>
            </a:lvl1pPr>
            <a:lvl2pPr>
              <a:defRPr sz="1100" b="0">
                <a:solidFill>
                  <a:schemeClr val="tx1"/>
                </a:solidFill>
              </a:defRPr>
            </a:lvl2pPr>
            <a:lvl3pPr>
              <a:defRPr sz="1100" b="0">
                <a:solidFill>
                  <a:schemeClr val="tx1"/>
                </a:solidFill>
              </a:defRPr>
            </a:lvl3pPr>
            <a:lvl4pPr>
              <a:defRPr sz="1100" b="0">
                <a:solidFill>
                  <a:schemeClr val="tx1"/>
                </a:solidFill>
              </a:defRPr>
            </a:lvl4pPr>
            <a:lvl5pPr>
              <a:defRPr sz="1100" b="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1" name="Picture 10"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3" name="Picture 12"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53955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16472" y="1599642"/>
            <a:ext cx="4104000" cy="270030"/>
          </a:xfrm>
        </p:spPr>
        <p:txBody>
          <a:bodyPr anchor="t" anchorCtr="0">
            <a:noAutofit/>
          </a:bodyPr>
          <a:lstStyle>
            <a:lvl1pPr marL="0" indent="0">
              <a:buNone/>
              <a:defRPr sz="18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AA59C155-F1A4-4AD7-A2EC-716EEC5D72FD}" type="datetime1">
              <a:rPr lang="en-AU" smtClean="0"/>
              <a:pPr/>
              <a:t>11/07/2014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8965FCB-C193-47C7-BA9B-8925BE36D90A}" type="slidenum">
              <a:rPr lang="en-AU" smtClean="0"/>
              <a:pPr/>
              <a:t>‹#›</a:t>
            </a:fld>
            <a:endParaRPr lang="en-AU"/>
          </a:p>
        </p:txBody>
      </p:sp>
      <p:sp>
        <p:nvSpPr>
          <p:cNvPr id="11" name="Content Placeholder 3"/>
          <p:cNvSpPr>
            <a:spLocks noGrp="1"/>
          </p:cNvSpPr>
          <p:nvPr>
            <p:ph sz="half" idx="13"/>
          </p:nvPr>
        </p:nvSpPr>
        <p:spPr>
          <a:xfrm>
            <a:off x="539552" y="1977689"/>
            <a:ext cx="4104456" cy="2651467"/>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2" name="Content Placeholder 3"/>
          <p:cNvSpPr>
            <a:spLocks noGrp="1"/>
          </p:cNvSpPr>
          <p:nvPr>
            <p:ph sz="half" idx="14"/>
          </p:nvPr>
        </p:nvSpPr>
        <p:spPr>
          <a:xfrm>
            <a:off x="4716016" y="1977684"/>
            <a:ext cx="4104456" cy="2642339"/>
          </a:xfrm>
        </p:spPr>
        <p:txBody>
          <a:bodyPr/>
          <a:lstStyle>
            <a:lvl1pPr>
              <a:defRPr sz="1850"/>
            </a:lvl1pPr>
            <a:lvl2pPr>
              <a:defRPr sz="1850"/>
            </a:lvl2pPr>
            <a:lvl3pPr>
              <a:defRPr sz="1850"/>
            </a:lvl3pPr>
            <a:lvl4pPr>
              <a:defRPr sz="1850"/>
            </a:lvl4pPr>
            <a:lvl5pPr marL="863600" indent="-236538" defTabSz="804863">
              <a:tabLst/>
              <a:defRPr sz="1850"/>
            </a:lvl5pPr>
            <a:lvl6pPr marL="1252538" indent="-269875">
              <a:buClr>
                <a:schemeClr val="accent2"/>
              </a:buClr>
              <a:buFont typeface="Arial" pitchFamily="34" charset="0"/>
              <a:buChar char="–"/>
              <a:tabLst/>
              <a:defRPr sz="1800"/>
            </a:lvl6pPr>
            <a:lvl7pPr>
              <a:buNone/>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pic>
        <p:nvPicPr>
          <p:cNvPr id="15" name="Picture 14"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7CD11B7-D177-4337-BB66-B14840F1BD19}" type="datetime1">
              <a:rPr lang="en-AU" smtClean="0"/>
              <a:pPr/>
              <a:t>11/07/2014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8965FCB-C193-47C7-BA9B-8925BE36D90A}" type="slidenum">
              <a:rPr lang="en-AU" smtClean="0"/>
              <a:pPr/>
              <a:t>‹#›</a:t>
            </a:fld>
            <a:endParaRPr lang="en-AU"/>
          </a:p>
        </p:txBody>
      </p:sp>
      <p:pic>
        <p:nvPicPr>
          <p:cNvPr id="8" name="Picture 7"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PowerPoint_landscape_3.jpg"/>
          <p:cNvPicPr>
            <a:picLocks noChangeAspect="1"/>
          </p:cNvPicPr>
          <p:nvPr userDrawn="1"/>
        </p:nvPicPr>
        <p:blipFill>
          <a:blip r:embed="rId2" cstate="print"/>
          <a:stretch>
            <a:fillRect/>
          </a:stretch>
        </p:blipFill>
        <p:spPr>
          <a:xfrm>
            <a:off x="0" y="0"/>
            <a:ext cx="9144000" cy="5143500"/>
          </a:xfrm>
          <a:prstGeom prst="rect">
            <a:avLst/>
          </a:prstGeom>
        </p:spPr>
      </p:pic>
      <p:sp>
        <p:nvSpPr>
          <p:cNvPr id="2" name="Date Placeholder 1"/>
          <p:cNvSpPr>
            <a:spLocks noGrp="1"/>
          </p:cNvSpPr>
          <p:nvPr>
            <p:ph type="dt" sz="half" idx="10"/>
          </p:nvPr>
        </p:nvSpPr>
        <p:spPr/>
        <p:txBody>
          <a:bodyPr/>
          <a:lstStyle/>
          <a:p>
            <a:fld id="{E5D96083-1A2D-4E23-A07E-E94C76141372}" type="datetime1">
              <a:rPr lang="en-AU" smtClean="0"/>
              <a:pPr/>
              <a:t>11/07/2014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8965FCB-C193-47C7-BA9B-8925BE36D90A}" type="slidenum">
              <a:rPr lang="en-AU" smtClean="0"/>
              <a:pPr/>
              <a:t>‹#›</a:t>
            </a:fld>
            <a:endParaRPr lang="en-AU"/>
          </a:p>
        </p:txBody>
      </p:sp>
      <p:pic>
        <p:nvPicPr>
          <p:cNvPr id="7" name="Picture 6" descr="DH&amp;A_logo_Inline_White.png"/>
          <p:cNvPicPr>
            <a:picLocks noChangeAspect="1"/>
          </p:cNvPicPr>
          <p:nvPr userDrawn="1"/>
        </p:nvPicPr>
        <p:blipFill>
          <a:blip r:embed="rId3" cstate="print"/>
          <a:stretch>
            <a:fillRect/>
          </a:stretch>
        </p:blipFill>
        <p:spPr>
          <a:xfrm>
            <a:off x="374801" y="71425"/>
            <a:ext cx="1750663" cy="44988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552" y="1030978"/>
            <a:ext cx="8280920" cy="540060"/>
          </a:xfrm>
          <a:prstGeom prst="rect">
            <a:avLst/>
          </a:prstGeom>
        </p:spPr>
        <p:txBody>
          <a:bodyPr vert="horz" lIns="0" tIns="0" rIns="0" bIns="0" rtlCol="0" anchor="t" anchorCtr="0">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539552" y="1682753"/>
            <a:ext cx="8280920" cy="2941227"/>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2555776" y="4803300"/>
            <a:ext cx="2133600" cy="273844"/>
          </a:xfrm>
          <a:prstGeom prst="rect">
            <a:avLst/>
          </a:prstGeom>
        </p:spPr>
        <p:txBody>
          <a:bodyPr vert="horz" lIns="0" tIns="0" rIns="0" bIns="0" rtlCol="0" anchor="t" anchorCtr="0"/>
          <a:lstStyle>
            <a:lvl1pPr algn="l">
              <a:defRPr sz="1100">
                <a:solidFill>
                  <a:schemeClr val="tx1"/>
                </a:solidFill>
              </a:defRPr>
            </a:lvl1pPr>
          </a:lstStyle>
          <a:p>
            <a:fld id="{2FF0FE05-0335-4C00-BD86-E23361616833}" type="datetime1">
              <a:rPr lang="en-AU" smtClean="0"/>
              <a:pPr/>
              <a:t>11/07/2014</a:t>
            </a:fld>
            <a:endParaRPr lang="en-AU" dirty="0"/>
          </a:p>
        </p:txBody>
      </p:sp>
      <p:sp>
        <p:nvSpPr>
          <p:cNvPr id="5" name="Footer Placeholder 4"/>
          <p:cNvSpPr>
            <a:spLocks noGrp="1"/>
          </p:cNvSpPr>
          <p:nvPr>
            <p:ph type="ftr" sz="quarter" idx="3"/>
          </p:nvPr>
        </p:nvSpPr>
        <p:spPr>
          <a:xfrm>
            <a:off x="540000" y="4804437"/>
            <a:ext cx="1855274" cy="273844"/>
          </a:xfrm>
          <a:prstGeom prst="rect">
            <a:avLst/>
          </a:prstGeom>
        </p:spPr>
        <p:txBody>
          <a:bodyPr vert="horz" lIns="0" tIns="0" rIns="0" bIns="0" rtlCol="0" anchor="t" anchorCtr="0"/>
          <a:lstStyle>
            <a:lvl1pPr algn="l">
              <a:defRPr sz="1100">
                <a:solidFill>
                  <a:schemeClr val="tx1"/>
                </a:solidFill>
              </a:defRPr>
            </a:lvl1pPr>
          </a:lstStyle>
          <a:p>
            <a:endParaRPr lang="en-AU" dirty="0"/>
          </a:p>
        </p:txBody>
      </p:sp>
      <p:sp>
        <p:nvSpPr>
          <p:cNvPr id="6" name="Slide Number Placeholder 5"/>
          <p:cNvSpPr>
            <a:spLocks noGrp="1"/>
          </p:cNvSpPr>
          <p:nvPr>
            <p:ph type="sldNum" sz="quarter" idx="4"/>
          </p:nvPr>
        </p:nvSpPr>
        <p:spPr>
          <a:xfrm>
            <a:off x="6553200" y="4803300"/>
            <a:ext cx="2267272" cy="273844"/>
          </a:xfrm>
          <a:prstGeom prst="rect">
            <a:avLst/>
          </a:prstGeom>
        </p:spPr>
        <p:txBody>
          <a:bodyPr vert="horz" lIns="0" tIns="0" rIns="0" bIns="0" rtlCol="0" anchor="t" anchorCtr="0"/>
          <a:lstStyle>
            <a:lvl1pPr algn="r">
              <a:defRPr sz="1100">
                <a:solidFill>
                  <a:schemeClr val="tx1"/>
                </a:solidFill>
              </a:defRPr>
            </a:lvl1pPr>
          </a:lstStyle>
          <a:p>
            <a:fld id="{88965FCB-C193-47C7-BA9B-8925BE36D90A}"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60" r:id="rId6"/>
    <p:sldLayoutId id="2147483653" r:id="rId7"/>
    <p:sldLayoutId id="2147483654" r:id="rId8"/>
    <p:sldLayoutId id="2147483655" r:id="rId9"/>
    <p:sldLayoutId id="2147483657" r:id="rId10"/>
    <p:sldLayoutId id="2147483664" r:id="rId11"/>
  </p:sldLayoutIdLst>
  <p:hf hdr="0" ftr="0" dt="0"/>
  <p:txStyles>
    <p:titleStyle>
      <a:lvl1pPr algn="l" defTabSz="914400" rtl="0" eaLnBrk="1" latinLnBrk="0" hangingPunct="1">
        <a:spcBef>
          <a:spcPct val="0"/>
        </a:spcBef>
        <a:buNone/>
        <a:defRPr sz="3800" b="1"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Tx/>
        <a:buNone/>
        <a:defRPr sz="1850" b="1" kern="1200">
          <a:solidFill>
            <a:schemeClr val="accent2"/>
          </a:solidFill>
          <a:latin typeface="+mn-lt"/>
          <a:ea typeface="+mn-ea"/>
          <a:cs typeface="+mn-cs"/>
        </a:defRPr>
      </a:lvl1pPr>
      <a:lvl2pPr marL="144463" indent="-144463" algn="l" defTabSz="914400" rtl="0" eaLnBrk="1" latinLnBrk="0" hangingPunct="1">
        <a:spcBef>
          <a:spcPct val="20000"/>
        </a:spcBef>
        <a:buFontTx/>
        <a:buNone/>
        <a:defRPr sz="1850" kern="1200">
          <a:solidFill>
            <a:schemeClr val="tx1"/>
          </a:solidFill>
          <a:latin typeface="+mn-lt"/>
          <a:ea typeface="+mn-ea"/>
          <a:cs typeface="+mn-cs"/>
        </a:defRPr>
      </a:lvl2pPr>
      <a:lvl3pPr marL="144463" indent="-144463"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3pPr>
      <a:lvl4pPr marL="541338" indent="-269875" algn="l" defTabSz="914400" rtl="0" eaLnBrk="1" latinLnBrk="0" hangingPunct="1">
        <a:lnSpc>
          <a:spcPct val="100000"/>
        </a:lnSpc>
        <a:spcBef>
          <a:spcPts val="0"/>
        </a:spcBef>
        <a:buClr>
          <a:schemeClr val="accent2"/>
        </a:buClr>
        <a:buFont typeface="Arial" pitchFamily="34" charset="0"/>
        <a:buChar char="–"/>
        <a:defRPr sz="1850" kern="1200">
          <a:solidFill>
            <a:schemeClr val="tx1"/>
          </a:solidFill>
          <a:latin typeface="+mn-lt"/>
          <a:ea typeface="+mn-ea"/>
          <a:cs typeface="+mn-cs"/>
        </a:defRPr>
      </a:lvl4pPr>
      <a:lvl5pPr marL="896938" indent="-269875" algn="l" defTabSz="914400" rtl="0" eaLnBrk="1" latinLnBrk="0" hangingPunct="1">
        <a:lnSpc>
          <a:spcPct val="100000"/>
        </a:lnSpc>
        <a:spcBef>
          <a:spcPts val="0"/>
        </a:spcBef>
        <a:buClr>
          <a:schemeClr val="accent2"/>
        </a:buClr>
        <a:buFont typeface="Arial" pitchFamily="34" charset="0"/>
        <a:buChar char="–"/>
        <a:tabLst/>
        <a:defRPr sz="18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tga.gov.au/auspar/auspar-paliperidone-130520.htm" TargetMode="External"/><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tga.gov.au/industry/pm-auspar.ht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0.emf"/><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arch-au.funnelback.com/s/search.html?collection=tga-art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www.tga.gov.au/industry/scheduling-poisons-standard.ht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www.tga.gov.au/consumers/information-medicines-label.htm" TargetMode="External"/><Relationship Id="rId5" Type="http://schemas.openxmlformats.org/officeDocument/2006/relationships/hyperlink" Target="http://www.tga.gov.au/industry/cm.htm" TargetMode="External"/><Relationship Id="rId4" Type="http://schemas.openxmlformats.org/officeDocument/2006/relationships/hyperlink" Target="http://www.tga.gov.au/industry/otc.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hyperlink" Target="http://www.tga.gov.au/about/education-students-introduction.htm" TargetMode="External"/><Relationship Id="rId7" Type="http://schemas.openxmlformats.org/officeDocument/2006/relationships/hyperlink" Target="http://www.tga.gov.au/about/education-students-gmp.htm"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hyperlink" Target="http://www.tga.gov.au/about/education-students-postmarket.htm" TargetMode="External"/><Relationship Id="rId5" Type="http://schemas.openxmlformats.org/officeDocument/2006/relationships/hyperlink" Target="http://www.tga.gov.au/about/education-students-devices.htm" TargetMode="External"/><Relationship Id="rId4" Type="http://schemas.openxmlformats.org/officeDocument/2006/relationships/hyperlink" Target="http://www.tga.gov.au/about/education-students-biologicals.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tga.gov.au/industry/pm.htm" TargetMode="Externa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http://www.tga.gov.au/consumers/information-medicines-label.htm" TargetMode="External"/><Relationship Id="rId5" Type="http://schemas.openxmlformats.org/officeDocument/2006/relationships/hyperlink" Target="http://www.tga.gov.au/industry/cm.htm" TargetMode="External"/><Relationship Id="rId4" Type="http://schemas.openxmlformats.org/officeDocument/2006/relationships/hyperlink" Target="http://www.tga.gov.au/industry/otc.htm" TargetMode="External"/><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itle-slide-medicines_d2.jpg"/>
          <p:cNvPicPr>
            <a:picLocks noChangeAspect="1"/>
          </p:cNvPicPr>
          <p:nvPr/>
        </p:nvPicPr>
        <p:blipFill>
          <a:blip r:embed="rId3" cstate="print"/>
          <a:stretch>
            <a:fillRect/>
          </a:stretch>
        </p:blipFill>
        <p:spPr>
          <a:xfrm>
            <a:off x="0" y="0"/>
            <a:ext cx="9144000" cy="5143500"/>
          </a:xfrm>
          <a:prstGeom prst="rect">
            <a:avLst/>
          </a:prstGeom>
        </p:spPr>
      </p:pic>
      <p:sp>
        <p:nvSpPr>
          <p:cNvPr id="2" name="Title 1"/>
          <p:cNvSpPr>
            <a:spLocks noGrp="1"/>
          </p:cNvSpPr>
          <p:nvPr>
            <p:ph type="ctrTitle"/>
          </p:nvPr>
        </p:nvSpPr>
        <p:spPr>
          <a:xfrm>
            <a:off x="540000" y="1095586"/>
            <a:ext cx="6984328" cy="468052"/>
          </a:xfrm>
        </p:spPr>
        <p:txBody>
          <a:bodyPr>
            <a:normAutofit/>
          </a:bodyPr>
          <a:lstStyle/>
          <a:p>
            <a:r>
              <a:rPr lang="en-AU" b="0" dirty="0" smtClean="0">
                <a:solidFill>
                  <a:schemeClr val="bg1"/>
                </a:solidFill>
              </a:rPr>
              <a:t>The regulation of medicines in Australia</a:t>
            </a:r>
            <a:endParaRPr lang="en-AU" b="0" dirty="0">
              <a:solidFill>
                <a:schemeClr val="bg1"/>
              </a:solidFill>
            </a:endParaRPr>
          </a:p>
        </p:txBody>
      </p:sp>
      <p:pic>
        <p:nvPicPr>
          <p:cNvPr id="11" name="Picture 10" descr="Australian Government&#10;Department of Health&#10;Therapeutic Goods Administration"/>
          <p:cNvPicPr>
            <a:picLocks noChangeAspect="1"/>
          </p:cNvPicPr>
          <p:nvPr/>
        </p:nvPicPr>
        <p:blipFill>
          <a:blip r:embed="rId4" cstate="print"/>
          <a:stretch>
            <a:fillRect/>
          </a:stretch>
        </p:blipFill>
        <p:spPr>
          <a:xfrm>
            <a:off x="594066" y="285736"/>
            <a:ext cx="2240849" cy="57584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71550"/>
            <a:ext cx="8280920" cy="540060"/>
          </a:xfrm>
        </p:spPr>
        <p:txBody>
          <a:bodyPr>
            <a:noAutofit/>
          </a:bodyPr>
          <a:lstStyle/>
          <a:p>
            <a:r>
              <a:rPr lang="en-AU" sz="3000" dirty="0" smtClean="0"/>
              <a:t>Decisions are based on evidence</a:t>
            </a:r>
            <a:br>
              <a:rPr lang="en-AU" sz="3000" dirty="0" smtClean="0"/>
            </a:br>
            <a:r>
              <a:rPr lang="en-AU" sz="2600" dirty="0" smtClean="0">
                <a:solidFill>
                  <a:srgbClr val="7030A0"/>
                </a:solidFill>
              </a:rPr>
              <a:t>Quality data </a:t>
            </a:r>
            <a:r>
              <a:rPr lang="en-AU" sz="2600" dirty="0" smtClean="0">
                <a:solidFill>
                  <a:srgbClr val="002060"/>
                </a:solidFill>
              </a:rPr>
              <a:t>- supplied by the applicant</a:t>
            </a:r>
            <a:endParaRPr lang="en-AU" sz="2600" dirty="0">
              <a:solidFill>
                <a:srgbClr val="002060"/>
              </a:solidFill>
            </a:endParaRPr>
          </a:p>
        </p:txBody>
      </p:sp>
      <p:pic>
        <p:nvPicPr>
          <p:cNvPr id="1027" name="Picture 3" descr="C:\Users\murphc\Desktop\man.jpg"/>
          <p:cNvPicPr>
            <a:picLocks noChangeAspect="1" noChangeArrowheads="1"/>
          </p:cNvPicPr>
          <p:nvPr/>
        </p:nvPicPr>
        <p:blipFill>
          <a:blip r:embed="rId3" cstate="print"/>
          <a:srcRect/>
          <a:stretch>
            <a:fillRect/>
          </a:stretch>
        </p:blipFill>
        <p:spPr bwMode="auto">
          <a:xfrm>
            <a:off x="5940152" y="1707654"/>
            <a:ext cx="1604754" cy="1384747"/>
          </a:xfrm>
          <a:prstGeom prst="rect">
            <a:avLst/>
          </a:prstGeom>
          <a:noFill/>
        </p:spPr>
      </p:pic>
      <p:sp>
        <p:nvSpPr>
          <p:cNvPr id="3" name="Slide Number Placeholder 2"/>
          <p:cNvSpPr>
            <a:spLocks noGrp="1"/>
          </p:cNvSpPr>
          <p:nvPr>
            <p:ph type="sldNum" sz="quarter" idx="12"/>
          </p:nvPr>
        </p:nvSpPr>
        <p:spPr/>
        <p:txBody>
          <a:bodyPr/>
          <a:lstStyle/>
          <a:p>
            <a:fld id="{88965FCB-C193-47C7-BA9B-8925BE36D90A}" type="slidenum">
              <a:rPr lang="en-AU" smtClean="0"/>
              <a:pPr/>
              <a:t>10</a:t>
            </a:fld>
            <a:endParaRPr lang="en-AU" dirty="0"/>
          </a:p>
        </p:txBody>
      </p:sp>
      <p:grpSp>
        <p:nvGrpSpPr>
          <p:cNvPr id="18" name="Group 17"/>
          <p:cNvGrpSpPr/>
          <p:nvPr/>
        </p:nvGrpSpPr>
        <p:grpSpPr>
          <a:xfrm>
            <a:off x="611560" y="1707654"/>
            <a:ext cx="4896544" cy="3240360"/>
            <a:chOff x="539552" y="1717135"/>
            <a:chExt cx="8064896" cy="1406879"/>
          </a:xfrm>
        </p:grpSpPr>
        <p:sp>
          <p:nvSpPr>
            <p:cNvPr id="17" name="Freeform 16"/>
            <p:cNvSpPr/>
            <p:nvPr/>
          </p:nvSpPr>
          <p:spPr>
            <a:xfrm>
              <a:off x="4572000" y="1873455"/>
              <a:ext cx="4032448" cy="1250557"/>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180000" indent="-180000">
                <a:spcBef>
                  <a:spcPts val="1200"/>
                </a:spcBef>
                <a:buFont typeface="Arial" pitchFamily="34" charset="0"/>
                <a:buChar char="•"/>
              </a:pPr>
              <a:r>
                <a:rPr lang="en-AU" sz="1600" dirty="0" smtClean="0">
                  <a:solidFill>
                    <a:srgbClr val="002060"/>
                  </a:solidFill>
                </a:rPr>
                <a:t>stability data</a:t>
              </a:r>
            </a:p>
            <a:p>
              <a:pPr marL="180000" indent="-180000">
                <a:spcBef>
                  <a:spcPts val="1200"/>
                </a:spcBef>
                <a:buFont typeface="Arial" pitchFamily="34" charset="0"/>
                <a:buChar char="•"/>
              </a:pPr>
              <a:r>
                <a:rPr lang="en-AU" sz="1600" dirty="0" smtClean="0">
                  <a:solidFill>
                    <a:srgbClr val="002060"/>
                  </a:solidFill>
                </a:rPr>
                <a:t>sterility data (if applicable)</a:t>
              </a:r>
            </a:p>
            <a:p>
              <a:pPr marL="180000" indent="-180000">
                <a:spcBef>
                  <a:spcPts val="1200"/>
                </a:spcBef>
                <a:buFont typeface="Arial" pitchFamily="34" charset="0"/>
                <a:buChar char="•"/>
              </a:pPr>
              <a:r>
                <a:rPr lang="en-AU" sz="1600" dirty="0" smtClean="0">
                  <a:solidFill>
                    <a:srgbClr val="002060"/>
                  </a:solidFill>
                </a:rPr>
                <a:t>the impurity content</a:t>
              </a:r>
            </a:p>
          </p:txBody>
        </p:sp>
        <p:grpSp>
          <p:nvGrpSpPr>
            <p:cNvPr id="12" name="Group 11"/>
            <p:cNvGrpSpPr/>
            <p:nvPr/>
          </p:nvGrpSpPr>
          <p:grpSpPr>
            <a:xfrm>
              <a:off x="539552" y="1717135"/>
              <a:ext cx="8064896" cy="1406879"/>
              <a:chOff x="685930" y="1870601"/>
              <a:chExt cx="2303693" cy="1251401"/>
            </a:xfrm>
          </p:grpSpPr>
          <p:sp>
            <p:nvSpPr>
              <p:cNvPr id="14" name="Freeform 13"/>
              <p:cNvSpPr/>
              <p:nvPr/>
            </p:nvSpPr>
            <p:spPr>
              <a:xfrm>
                <a:off x="685930" y="1954028"/>
                <a:ext cx="1131278" cy="1167974"/>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180000" indent="-180000">
                  <a:spcBef>
                    <a:spcPts val="600"/>
                  </a:spcBef>
                  <a:buFont typeface="Arial" pitchFamily="34" charset="0"/>
                  <a:buChar char="•"/>
                </a:pPr>
                <a:r>
                  <a:rPr lang="en-AU" sz="1600" dirty="0" smtClean="0">
                    <a:solidFill>
                      <a:srgbClr val="002060"/>
                    </a:solidFill>
                  </a:rPr>
                  <a:t>the composition of the substance and the product</a:t>
                </a:r>
              </a:p>
              <a:p>
                <a:pPr marL="180000" indent="-180000">
                  <a:spcBef>
                    <a:spcPts val="1200"/>
                  </a:spcBef>
                  <a:buFont typeface="Arial" pitchFamily="34" charset="0"/>
                  <a:buChar char="•"/>
                </a:pPr>
                <a:r>
                  <a:rPr lang="en-AU" sz="1600" dirty="0" smtClean="0">
                    <a:solidFill>
                      <a:srgbClr val="002060"/>
                    </a:solidFill>
                  </a:rPr>
                  <a:t>batch consistency</a:t>
                </a:r>
              </a:p>
            </p:txBody>
          </p:sp>
          <p:sp>
            <p:nvSpPr>
              <p:cNvPr id="13" name="Freeform 12"/>
              <p:cNvSpPr/>
              <p:nvPr/>
            </p:nvSpPr>
            <p:spPr>
              <a:xfrm>
                <a:off x="685930" y="1870601"/>
                <a:ext cx="2303693" cy="320251"/>
              </a:xfrm>
              <a:custGeom>
                <a:avLst/>
                <a:gdLst>
                  <a:gd name="connsiteX0" fmla="*/ 0 w 2303693"/>
                  <a:gd name="connsiteY0" fmla="*/ 0 h 899892"/>
                  <a:gd name="connsiteX1" fmla="*/ 2303693 w 2303693"/>
                  <a:gd name="connsiteY1" fmla="*/ 0 h 899892"/>
                  <a:gd name="connsiteX2" fmla="*/ 2303693 w 2303693"/>
                  <a:gd name="connsiteY2" fmla="*/ 899892 h 899892"/>
                  <a:gd name="connsiteX3" fmla="*/ 0 w 2303693"/>
                  <a:gd name="connsiteY3" fmla="*/ 899892 h 899892"/>
                  <a:gd name="connsiteX4" fmla="*/ 0 w 2303693"/>
                  <a:gd name="connsiteY4" fmla="*/ 0 h 89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899892">
                    <a:moveTo>
                      <a:pt x="0" y="0"/>
                    </a:moveTo>
                    <a:lnTo>
                      <a:pt x="2303693" y="0"/>
                    </a:lnTo>
                    <a:lnTo>
                      <a:pt x="2303693" y="899892"/>
                    </a:lnTo>
                    <a:lnTo>
                      <a:pt x="0" y="899892"/>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algn="ctr">
                  <a:spcBef>
                    <a:spcPts val="600"/>
                  </a:spcBef>
                </a:pPr>
                <a:r>
                  <a:rPr lang="en-AU" sz="1400" dirty="0" smtClean="0">
                    <a:solidFill>
                      <a:srgbClr val="FFFFFF"/>
                    </a:solidFill>
                  </a:rPr>
                  <a:t>Evaluated by chemists, biochemists, microbiologists and others working for the TGA </a:t>
                </a:r>
                <a:endParaRPr lang="en-AU" sz="1400" kern="1200" dirty="0"/>
              </a:p>
            </p:txBody>
          </p:sp>
        </p:grpSp>
      </p:grpSp>
      <p:sp>
        <p:nvSpPr>
          <p:cNvPr id="19" name="Hexagon 18"/>
          <p:cNvSpPr/>
          <p:nvPr/>
        </p:nvSpPr>
        <p:spPr>
          <a:xfrm>
            <a:off x="7308304" y="2499742"/>
            <a:ext cx="1547664" cy="1334193"/>
          </a:xfrm>
          <a:prstGeom prst="hexagon">
            <a:avLst/>
          </a:prstGeom>
          <a:blipFill>
            <a:blip r:embed="rId4" cstate="screen">
              <a:extLst>
                <a:ext uri="{28A0092B-C50C-407E-A947-70E740481C1C}">
                  <a14:useLocalDpi xmlns:a14="http://schemas.microsoft.com/office/drawing/2010/main"/>
                </a:ext>
              </a:extLst>
            </a:blip>
            <a:srcRect/>
            <a:stretch>
              <a:fillRect l="29" t="-18828" r="-281" b="-55052"/>
            </a:stretch>
          </a:blipFill>
          <a:ln w="1905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Hexagon 19"/>
          <p:cNvSpPr/>
          <p:nvPr/>
        </p:nvSpPr>
        <p:spPr>
          <a:xfrm>
            <a:off x="5940152" y="3258904"/>
            <a:ext cx="1625251" cy="1401078"/>
          </a:xfrm>
          <a:prstGeom prst="hexagon">
            <a:avLst/>
          </a:prstGeom>
          <a:blipFill>
            <a:blip r:embed="rId5" cstate="screen">
              <a:extLst>
                <a:ext uri="{28A0092B-C50C-407E-A947-70E740481C1C}">
                  <a14:useLocalDpi xmlns:a14="http://schemas.microsoft.com/office/drawing/2010/main"/>
                </a:ext>
              </a:extLst>
            </a:blip>
            <a:srcRect/>
            <a:stretch>
              <a:fillRect l="-4613" t="-1383" r="-14341" b="163"/>
            </a:stretch>
          </a:blip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21" name="Straight Connector 20"/>
          <p:cNvCxnSpPr/>
          <p:nvPr/>
        </p:nvCxnSpPr>
        <p:spPr>
          <a:xfrm>
            <a:off x="0" y="5020022"/>
            <a:ext cx="914400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rmAutofit fontScale="90000"/>
          </a:bodyPr>
          <a:lstStyle/>
          <a:p>
            <a:r>
              <a:rPr lang="en-US" sz="3300" dirty="0" smtClean="0"/>
              <a:t>Quality considerations</a:t>
            </a:r>
            <a:r>
              <a:rPr lang="en-US" sz="2800" dirty="0" smtClean="0"/>
              <a:t/>
            </a:r>
            <a:br>
              <a:rPr lang="en-US" sz="2800" dirty="0" smtClean="0"/>
            </a:br>
            <a:r>
              <a:rPr lang="en-US" sz="2800" dirty="0" smtClean="0">
                <a:solidFill>
                  <a:srgbClr val="002060"/>
                </a:solidFill>
              </a:rPr>
              <a:t>Batches of medicine should be ‘the same’ </a:t>
            </a:r>
            <a:endParaRPr lang="en-US" sz="2800" dirty="0">
              <a:solidFill>
                <a:srgbClr val="002060"/>
              </a:solidFill>
            </a:endParaRPr>
          </a:p>
        </p:txBody>
      </p:sp>
      <p:sp>
        <p:nvSpPr>
          <p:cNvPr id="3" name="Content Placeholder 2"/>
          <p:cNvSpPr>
            <a:spLocks noGrp="1"/>
          </p:cNvSpPr>
          <p:nvPr>
            <p:ph sz="quarter" idx="13"/>
          </p:nvPr>
        </p:nvSpPr>
        <p:spPr>
          <a:xfrm>
            <a:off x="539552" y="1779662"/>
            <a:ext cx="7920880" cy="3240360"/>
          </a:xfrm>
          <a:solidFill>
            <a:srgbClr val="C8D88B"/>
          </a:solidFill>
        </p:spPr>
        <p:txBody>
          <a:bodyPr>
            <a:normAutofit fontScale="85000" lnSpcReduction="20000"/>
          </a:bodyPr>
          <a:lstStyle/>
          <a:p>
            <a:pPr indent="-180000">
              <a:buFont typeface="Arial" pitchFamily="34" charset="0"/>
              <a:buChar char="•"/>
            </a:pPr>
            <a:endParaRPr lang="en-US" sz="900" b="0" dirty="0" smtClean="0">
              <a:solidFill>
                <a:srgbClr val="002060"/>
              </a:solidFill>
            </a:endParaRPr>
          </a:p>
          <a:p>
            <a:pPr indent="-180000">
              <a:buFont typeface="Arial" pitchFamily="34" charset="0"/>
              <a:buChar char="•"/>
            </a:pPr>
            <a:r>
              <a:rPr lang="en-US" sz="2000" b="0" dirty="0" smtClean="0">
                <a:solidFill>
                  <a:srgbClr val="002060"/>
                </a:solidFill>
              </a:rPr>
              <a:t>European Union guidelines – some with TGA annotations – provide guidance on how to judge the quality of medicines</a:t>
            </a:r>
          </a:p>
          <a:p>
            <a:pPr indent="-180000">
              <a:buFont typeface="Arial" pitchFamily="34" charset="0"/>
              <a:buChar char="•"/>
            </a:pPr>
            <a:r>
              <a:rPr lang="en-US" sz="2000" b="0" dirty="0" smtClean="0">
                <a:solidFill>
                  <a:srgbClr val="002060"/>
                </a:solidFill>
              </a:rPr>
              <a:t>The official standards in Australia are:</a:t>
            </a:r>
          </a:p>
          <a:p>
            <a:pPr lvl="3" indent="-180000"/>
            <a:r>
              <a:rPr lang="en-US" sz="2000" dirty="0" smtClean="0">
                <a:solidFill>
                  <a:srgbClr val="002060"/>
                </a:solidFill>
              </a:rPr>
              <a:t>British Pharmacopoeia</a:t>
            </a:r>
          </a:p>
          <a:p>
            <a:pPr lvl="3" indent="-180000"/>
            <a:r>
              <a:rPr lang="en-US" sz="2000" b="0" dirty="0" smtClean="0">
                <a:solidFill>
                  <a:srgbClr val="002060"/>
                </a:solidFill>
              </a:rPr>
              <a:t>European Pharmacopoeia</a:t>
            </a:r>
          </a:p>
          <a:p>
            <a:pPr lvl="3" indent="-180000"/>
            <a:r>
              <a:rPr lang="en-US" sz="2000" dirty="0" smtClean="0">
                <a:solidFill>
                  <a:srgbClr val="002060"/>
                </a:solidFill>
              </a:rPr>
              <a:t>United States Pharmacopoeia-National Formulary</a:t>
            </a:r>
            <a:endParaRPr lang="en-US" sz="2000" b="0" dirty="0" smtClean="0">
              <a:solidFill>
                <a:srgbClr val="002060"/>
              </a:solidFill>
            </a:endParaRPr>
          </a:p>
          <a:p>
            <a:pPr indent="-180000">
              <a:buFont typeface="Arial" pitchFamily="34" charset="0"/>
              <a:buChar char="•"/>
            </a:pPr>
            <a:r>
              <a:rPr lang="en-US" sz="2000" b="0" dirty="0" smtClean="0">
                <a:solidFill>
                  <a:srgbClr val="002060"/>
                </a:solidFill>
              </a:rPr>
              <a:t>Some (not all) EU guidelines are adopted by the TGA and may also refer to one or more of the standards above</a:t>
            </a:r>
          </a:p>
          <a:p>
            <a:pPr indent="-180000">
              <a:buFont typeface="Arial" pitchFamily="34" charset="0"/>
              <a:buChar char="•"/>
            </a:pPr>
            <a:r>
              <a:rPr lang="en-US" sz="2000" b="0" dirty="0" smtClean="0">
                <a:solidFill>
                  <a:srgbClr val="002060"/>
                </a:solidFill>
              </a:rPr>
              <a:t>Drug substance: each batch should contain acceptable impurity levels</a:t>
            </a:r>
          </a:p>
          <a:p>
            <a:pPr indent="-180000">
              <a:buFont typeface="Arial" pitchFamily="34" charset="0"/>
              <a:buChar char="•"/>
            </a:pPr>
            <a:r>
              <a:rPr lang="en-US" sz="2000" b="0" dirty="0" smtClean="0">
                <a:solidFill>
                  <a:srgbClr val="002060"/>
                </a:solidFill>
              </a:rPr>
              <a:t>Drug product: each tablet should contain ‘the same’ amount of active ingredient</a:t>
            </a:r>
          </a:p>
          <a:p>
            <a:pPr indent="-180000">
              <a:buFont typeface="Arial" pitchFamily="34" charset="0"/>
              <a:buChar char="•"/>
            </a:pPr>
            <a:r>
              <a:rPr lang="en-US" sz="2000" b="0" dirty="0" smtClean="0">
                <a:solidFill>
                  <a:srgbClr val="002060"/>
                </a:solidFill>
              </a:rPr>
              <a:t>Stability studies must be conducted under conditions that represent tropical regions, because Australia contains significant populations in the tropics</a:t>
            </a:r>
          </a:p>
        </p:txBody>
      </p:sp>
      <p:cxnSp>
        <p:nvCxnSpPr>
          <p:cNvPr id="6" name="Straight Connector 5"/>
          <p:cNvCxnSpPr/>
          <p:nvPr/>
        </p:nvCxnSpPr>
        <p:spPr>
          <a:xfrm>
            <a:off x="8820472"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8965FCB-C193-47C7-BA9B-8925BE36D90A}" type="slidenum">
              <a:rPr lang="en-AU" smtClean="0"/>
              <a:pPr/>
              <a:t>11</a:t>
            </a:fld>
            <a:endParaRPr lang="en-A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71550"/>
            <a:ext cx="8280920" cy="540060"/>
          </a:xfrm>
        </p:spPr>
        <p:txBody>
          <a:bodyPr>
            <a:normAutofit/>
          </a:bodyPr>
          <a:lstStyle/>
          <a:p>
            <a:r>
              <a:rPr lang="en-AU" sz="3000" dirty="0" smtClean="0"/>
              <a:t>Example of a container affecting quality</a:t>
            </a:r>
            <a:endParaRPr lang="en-GB" sz="3000" dirty="0"/>
          </a:p>
        </p:txBody>
      </p:sp>
      <p:pic>
        <p:nvPicPr>
          <p:cNvPr id="1026" name="Picture 2" descr="C:\Users\hermaj\AppData\Local\Temp\notes570F1C\bloodcells-redbloodcells-8335757.jpg"/>
          <p:cNvPicPr>
            <a:picLocks noChangeAspect="1" noChangeArrowheads="1"/>
          </p:cNvPicPr>
          <p:nvPr/>
        </p:nvPicPr>
        <p:blipFill>
          <a:blip r:embed="rId3" cstate="print"/>
          <a:srcRect/>
          <a:stretch>
            <a:fillRect/>
          </a:stretch>
        </p:blipFill>
        <p:spPr bwMode="auto">
          <a:xfrm>
            <a:off x="6252468" y="1388605"/>
            <a:ext cx="2842716" cy="2840665"/>
          </a:xfrm>
          <a:prstGeom prst="rect">
            <a:avLst/>
          </a:prstGeom>
          <a:noFill/>
        </p:spPr>
      </p:pic>
      <p:sp>
        <p:nvSpPr>
          <p:cNvPr id="3" name="Slide Number Placeholder 2"/>
          <p:cNvSpPr>
            <a:spLocks noGrp="1"/>
          </p:cNvSpPr>
          <p:nvPr>
            <p:ph type="sldNum" sz="quarter" idx="12"/>
          </p:nvPr>
        </p:nvSpPr>
        <p:spPr/>
        <p:txBody>
          <a:bodyPr/>
          <a:lstStyle/>
          <a:p>
            <a:fld id="{88965FCB-C193-47C7-BA9B-8925BE36D90A}" type="slidenum">
              <a:rPr lang="en-AU" smtClean="0"/>
              <a:pPr/>
              <a:t>12</a:t>
            </a:fld>
            <a:endParaRPr lang="en-AU" dirty="0"/>
          </a:p>
        </p:txBody>
      </p:sp>
      <p:grpSp>
        <p:nvGrpSpPr>
          <p:cNvPr id="4" name="Group 11"/>
          <p:cNvGrpSpPr/>
          <p:nvPr/>
        </p:nvGrpSpPr>
        <p:grpSpPr>
          <a:xfrm>
            <a:off x="395536" y="1275606"/>
            <a:ext cx="5976664" cy="3545607"/>
            <a:chOff x="4247964" y="1275606"/>
            <a:chExt cx="4373254" cy="3545607"/>
          </a:xfrm>
        </p:grpSpPr>
        <p:sp>
          <p:nvSpPr>
            <p:cNvPr id="13" name="Freeform 12"/>
            <p:cNvSpPr/>
            <p:nvPr/>
          </p:nvSpPr>
          <p:spPr>
            <a:xfrm>
              <a:off x="4247964" y="1275606"/>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dirty="0" err="1" smtClean="0">
                  <a:solidFill>
                    <a:schemeClr val="bg1"/>
                  </a:solidFill>
                </a:rPr>
                <a:t>Epoetin</a:t>
              </a:r>
              <a:r>
                <a:rPr lang="en-AU" sz="1400" dirty="0" smtClean="0">
                  <a:solidFill>
                    <a:schemeClr val="bg1"/>
                  </a:solidFill>
                </a:rPr>
                <a:t> </a:t>
              </a:r>
              <a:r>
                <a:rPr lang="en-AU" sz="1400" dirty="0" err="1" smtClean="0">
                  <a:solidFill>
                    <a:schemeClr val="bg1"/>
                  </a:solidFill>
                </a:rPr>
                <a:t>alfa</a:t>
              </a:r>
              <a:r>
                <a:rPr lang="en-AU" sz="1400" dirty="0" smtClean="0">
                  <a:solidFill>
                    <a:schemeClr val="bg1"/>
                  </a:solidFill>
                </a:rPr>
                <a:t> (erythropoietin) contained human serum albumin for stability</a:t>
              </a:r>
              <a:endParaRPr lang="en-GB" sz="1400" kern="1200" dirty="0">
                <a:solidFill>
                  <a:schemeClr val="bg1"/>
                </a:solidFill>
              </a:endParaRPr>
            </a:p>
          </p:txBody>
        </p:sp>
        <p:sp>
          <p:nvSpPr>
            <p:cNvPr id="14" name="Freeform 13"/>
            <p:cNvSpPr/>
            <p:nvPr/>
          </p:nvSpPr>
          <p:spPr>
            <a:xfrm>
              <a:off x="4247964" y="1998700"/>
              <a:ext cx="4373254" cy="67131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Proteins of human origin create a risk of human diseases, so the albumin was replaced with a detergent, </a:t>
              </a:r>
              <a:r>
                <a:rPr lang="en-GB" sz="1400" dirty="0" err="1" smtClean="0">
                  <a:solidFill>
                    <a:schemeClr val="bg1"/>
                  </a:solidFill>
                </a:rPr>
                <a:t>polysorbate</a:t>
              </a:r>
              <a:r>
                <a:rPr lang="en-GB" sz="1400" dirty="0" smtClean="0">
                  <a:solidFill>
                    <a:schemeClr val="bg1"/>
                  </a:solidFill>
                </a:rPr>
                <a:t>, with TGA approval</a:t>
              </a:r>
              <a:endParaRPr lang="en-GB" sz="1400" kern="1200" dirty="0">
                <a:solidFill>
                  <a:schemeClr val="bg1"/>
                </a:solidFill>
              </a:endParaRPr>
            </a:p>
          </p:txBody>
        </p:sp>
        <p:sp>
          <p:nvSpPr>
            <p:cNvPr id="15" name="Freeform 14"/>
            <p:cNvSpPr/>
            <p:nvPr/>
          </p:nvSpPr>
          <p:spPr>
            <a:xfrm>
              <a:off x="4247964" y="2719784"/>
              <a:ext cx="4373254" cy="66930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Within months of the formulation change, there were reports of pure red cell </a:t>
              </a:r>
              <a:r>
                <a:rPr lang="en-GB" sz="1400" dirty="0" err="1" smtClean="0">
                  <a:solidFill>
                    <a:schemeClr val="bg1"/>
                  </a:solidFill>
                </a:rPr>
                <a:t>aplasia</a:t>
              </a:r>
              <a:r>
                <a:rPr lang="en-GB" sz="1400" dirty="0" smtClean="0">
                  <a:solidFill>
                    <a:schemeClr val="bg1"/>
                  </a:solidFill>
                </a:rPr>
                <a:t>* (PRCA; </a:t>
              </a:r>
              <a:r>
                <a:rPr lang="en-GB" sz="1400" dirty="0" err="1" smtClean="0">
                  <a:solidFill>
                    <a:schemeClr val="bg1"/>
                  </a:solidFill>
                </a:rPr>
                <a:t>erythroblastopenia</a:t>
              </a:r>
              <a:r>
                <a:rPr lang="en-GB" sz="1400" dirty="0" smtClean="0">
                  <a:solidFill>
                    <a:schemeClr val="bg1"/>
                  </a:solidFill>
                </a:rPr>
                <a:t>) in Australia (TGA), the EU, Canada and Singapore</a:t>
              </a:r>
              <a:endParaRPr lang="en-GB" sz="1400" kern="1200" dirty="0">
                <a:solidFill>
                  <a:schemeClr val="bg1"/>
                </a:solidFill>
              </a:endParaRPr>
            </a:p>
          </p:txBody>
        </p:sp>
        <p:sp>
          <p:nvSpPr>
            <p:cNvPr id="16" name="Freeform 15"/>
            <p:cNvSpPr/>
            <p:nvPr/>
          </p:nvSpPr>
          <p:spPr>
            <a:xfrm>
              <a:off x="4247964" y="3438859"/>
              <a:ext cx="4373254" cy="667296"/>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US" sz="1400" dirty="0" smtClean="0">
                  <a:solidFill>
                    <a:schemeClr val="bg1"/>
                  </a:solidFill>
                </a:rPr>
                <a:t>Determined that PRCA was associated with the new formulation, prefilled syringes (not vials) and subcutaneous injection, but was not batch specific</a:t>
              </a:r>
              <a:endParaRPr lang="en-AU" sz="1400" b="0" kern="1200" dirty="0" smtClean="0">
                <a:solidFill>
                  <a:schemeClr val="bg1"/>
                </a:solidFill>
              </a:endParaRPr>
            </a:p>
          </p:txBody>
        </p:sp>
        <p:sp>
          <p:nvSpPr>
            <p:cNvPr id="17" name="Freeform 16"/>
            <p:cNvSpPr/>
            <p:nvPr/>
          </p:nvSpPr>
          <p:spPr>
            <a:xfrm>
              <a:off x="4247964" y="4155926"/>
              <a:ext cx="4373254" cy="665287"/>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b="0" kern="1200" dirty="0" smtClean="0">
                  <a:solidFill>
                    <a:schemeClr val="bg1"/>
                  </a:solidFill>
                </a:rPr>
                <a:t>Sponsor changed to using </a:t>
              </a:r>
              <a:r>
                <a:rPr lang="en-AU" sz="1400" b="0" kern="1200" dirty="0" err="1" smtClean="0">
                  <a:solidFill>
                    <a:schemeClr val="bg1"/>
                  </a:solidFill>
                </a:rPr>
                <a:t>teflon</a:t>
              </a:r>
              <a:r>
                <a:rPr lang="en-AU" sz="1400" b="0" kern="1200" dirty="0" smtClean="0">
                  <a:solidFill>
                    <a:schemeClr val="bg1"/>
                  </a:solidFill>
                </a:rPr>
                <a:t>-coated plungers in syringes (with TGA approval) and PRCA dropped to previous low rate within the year. </a:t>
              </a:r>
              <a:endParaRPr lang="en-GB" sz="1400" b="0" kern="1200" dirty="0">
                <a:solidFill>
                  <a:schemeClr val="bg1"/>
                </a:solidFill>
              </a:endParaRPr>
            </a:p>
          </p:txBody>
        </p:sp>
      </p:grpSp>
      <p:cxnSp>
        <p:nvCxnSpPr>
          <p:cNvPr id="32" name="Straight Connector 31"/>
          <p:cNvCxnSpPr/>
          <p:nvPr/>
        </p:nvCxnSpPr>
        <p:spPr>
          <a:xfrm>
            <a:off x="25152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660232" y="3772508"/>
            <a:ext cx="2088232" cy="1020178"/>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B3C960"/>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r>
              <a:rPr lang="en-AU" sz="1300" dirty="0">
                <a:solidFill>
                  <a:srgbClr val="002060"/>
                </a:solidFill>
              </a:rPr>
              <a:t>*PRCA is characterised by severe anaemia </a:t>
            </a:r>
            <a:r>
              <a:rPr lang="en-AU" sz="1300" dirty="0" smtClean="0">
                <a:solidFill>
                  <a:srgbClr val="002060"/>
                </a:solidFill>
              </a:rPr>
              <a:t>and </a:t>
            </a:r>
            <a:r>
              <a:rPr lang="en-AU" sz="1300" dirty="0">
                <a:solidFill>
                  <a:srgbClr val="002060"/>
                </a:solidFill>
              </a:rPr>
              <a:t>the absence of erythroblasts in the bone marrow.</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9542"/>
            <a:ext cx="8280920" cy="540060"/>
          </a:xfrm>
        </p:spPr>
        <p:txBody>
          <a:bodyPr>
            <a:normAutofit fontScale="90000"/>
          </a:bodyPr>
          <a:lstStyle/>
          <a:p>
            <a:r>
              <a:rPr lang="en-AU" sz="3300" dirty="0" smtClean="0"/>
              <a:t>Decisions are based on evidence</a:t>
            </a:r>
            <a:r>
              <a:rPr lang="en-AU" dirty="0" smtClean="0"/>
              <a:t/>
            </a:r>
            <a:br>
              <a:rPr lang="en-AU" dirty="0" smtClean="0"/>
            </a:br>
            <a:r>
              <a:rPr lang="en-AU" sz="2900" dirty="0" smtClean="0">
                <a:solidFill>
                  <a:srgbClr val="7030A0"/>
                </a:solidFill>
              </a:rPr>
              <a:t>Safety and efficacy data</a:t>
            </a:r>
            <a:r>
              <a:rPr lang="en-AU" sz="2900" dirty="0" smtClean="0">
                <a:solidFill>
                  <a:srgbClr val="002060"/>
                </a:solidFill>
              </a:rPr>
              <a:t> - supplied by the applicant</a:t>
            </a:r>
            <a:endParaRPr lang="en-GB" sz="29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13</a:t>
            </a:fld>
            <a:endParaRPr lang="en-AU" dirty="0"/>
          </a:p>
        </p:txBody>
      </p:sp>
      <p:grpSp>
        <p:nvGrpSpPr>
          <p:cNvPr id="5" name="Group 4"/>
          <p:cNvGrpSpPr/>
          <p:nvPr/>
        </p:nvGrpSpPr>
        <p:grpSpPr>
          <a:xfrm>
            <a:off x="539552" y="1707656"/>
            <a:ext cx="5256584" cy="3168349"/>
            <a:chOff x="685930" y="1670019"/>
            <a:chExt cx="4929904" cy="1599421"/>
          </a:xfrm>
        </p:grpSpPr>
        <p:sp>
          <p:nvSpPr>
            <p:cNvPr id="7" name="Freeform 6"/>
            <p:cNvSpPr/>
            <p:nvPr/>
          </p:nvSpPr>
          <p:spPr>
            <a:xfrm>
              <a:off x="685930" y="2106224"/>
              <a:ext cx="2420935" cy="1163216"/>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180000" indent="-180000">
                <a:spcBef>
                  <a:spcPts val="1200"/>
                </a:spcBef>
                <a:buFont typeface="Arial" pitchFamily="34" charset="0"/>
                <a:buChar char="•"/>
              </a:pPr>
              <a:endParaRPr lang="en-AU" sz="1600" dirty="0" smtClean="0">
                <a:solidFill>
                  <a:srgbClr val="002060"/>
                </a:solidFill>
              </a:endParaRPr>
            </a:p>
            <a:p>
              <a:pPr marL="180000" indent="-180000">
                <a:spcBef>
                  <a:spcPts val="1200"/>
                </a:spcBef>
                <a:buFont typeface="Arial" pitchFamily="34" charset="0"/>
                <a:buChar char="•"/>
              </a:pPr>
              <a:r>
                <a:rPr lang="en-AU" sz="1600" dirty="0" smtClean="0">
                  <a:solidFill>
                    <a:srgbClr val="002060"/>
                  </a:solidFill>
                </a:rPr>
                <a:t>Pharmacology data – laboratory data investigating efficacy</a:t>
              </a:r>
            </a:p>
            <a:p>
              <a:pPr marL="180000" indent="-180000">
                <a:spcBef>
                  <a:spcPts val="1200"/>
                </a:spcBef>
                <a:buFont typeface="Arial" pitchFamily="34" charset="0"/>
                <a:buChar char="•"/>
              </a:pPr>
              <a:r>
                <a:rPr lang="en-AU" sz="1600" dirty="0" smtClean="0">
                  <a:solidFill>
                    <a:srgbClr val="002060"/>
                  </a:solidFill>
                </a:rPr>
                <a:t>Pharmacokinetic data</a:t>
              </a:r>
            </a:p>
            <a:p>
              <a:pPr marL="180000" indent="-180000">
                <a:spcBef>
                  <a:spcPts val="1200"/>
                </a:spcBef>
                <a:buFont typeface="Arial" pitchFamily="34" charset="0"/>
                <a:buChar char="•"/>
              </a:pPr>
              <a:r>
                <a:rPr lang="en-AU" sz="1600" dirty="0" smtClean="0">
                  <a:solidFill>
                    <a:srgbClr val="002060"/>
                  </a:solidFill>
                </a:rPr>
                <a:t>Toxicology data – laboratory data investigating safety</a:t>
              </a:r>
            </a:p>
            <a:p>
              <a:pPr marL="266700" indent="-266700">
                <a:spcBef>
                  <a:spcPts val="1200"/>
                </a:spcBef>
              </a:pPr>
              <a:endParaRPr lang="en-AU" sz="1600" dirty="0"/>
            </a:p>
          </p:txBody>
        </p:sp>
        <p:sp>
          <p:nvSpPr>
            <p:cNvPr id="9" name="Freeform 8"/>
            <p:cNvSpPr/>
            <p:nvPr/>
          </p:nvSpPr>
          <p:spPr>
            <a:xfrm>
              <a:off x="3184648" y="2069874"/>
              <a:ext cx="2420935" cy="1199566"/>
            </a:xfrm>
            <a:custGeom>
              <a:avLst/>
              <a:gdLst>
                <a:gd name="connsiteX0" fmla="*/ 0 w 2303693"/>
                <a:gd name="connsiteY0" fmla="*/ 0 h 1695037"/>
                <a:gd name="connsiteX1" fmla="*/ 2303693 w 2303693"/>
                <a:gd name="connsiteY1" fmla="*/ 0 h 1695037"/>
                <a:gd name="connsiteX2" fmla="*/ 2303693 w 2303693"/>
                <a:gd name="connsiteY2" fmla="*/ 1695037 h 1695037"/>
                <a:gd name="connsiteX3" fmla="*/ 0 w 2303693"/>
                <a:gd name="connsiteY3" fmla="*/ 1695037 h 1695037"/>
                <a:gd name="connsiteX4" fmla="*/ 0 w 2303693"/>
                <a:gd name="connsiteY4" fmla="*/ 0 h 169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1695037">
                  <a:moveTo>
                    <a:pt x="0" y="0"/>
                  </a:moveTo>
                  <a:lnTo>
                    <a:pt x="2303693" y="0"/>
                  </a:lnTo>
                  <a:lnTo>
                    <a:pt x="2303693" y="1695037"/>
                  </a:lnTo>
                  <a:lnTo>
                    <a:pt x="0" y="1695037"/>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180000" lvl="0" indent="-180000">
                <a:spcBef>
                  <a:spcPts val="1200"/>
                </a:spcBef>
                <a:buFont typeface="Arial" pitchFamily="34" charset="0"/>
                <a:buChar char="•"/>
              </a:pPr>
              <a:r>
                <a:rPr lang="en-AU" sz="1600" dirty="0" smtClean="0">
                  <a:solidFill>
                    <a:srgbClr val="002060"/>
                  </a:solidFill>
                </a:rPr>
                <a:t>Mostly results of clinical trials conducted by pharmaceutical companies and/or hospitals or research organisations, using volunteers</a:t>
              </a:r>
            </a:p>
            <a:p>
              <a:pPr marL="0" lvl="1" algn="l" defTabSz="800100">
                <a:lnSpc>
                  <a:spcPct val="90000"/>
                </a:lnSpc>
                <a:spcBef>
                  <a:spcPts val="1200"/>
                </a:spcBef>
              </a:pPr>
              <a:endParaRPr lang="en-AU" sz="1800" kern="1200" dirty="0">
                <a:solidFill>
                  <a:srgbClr val="002060"/>
                </a:solidFill>
              </a:endParaRPr>
            </a:p>
          </p:txBody>
        </p:sp>
        <p:sp>
          <p:nvSpPr>
            <p:cNvPr id="6" name="Freeform 5"/>
            <p:cNvSpPr/>
            <p:nvPr/>
          </p:nvSpPr>
          <p:spPr>
            <a:xfrm>
              <a:off x="685930" y="1670019"/>
              <a:ext cx="2420935" cy="436206"/>
            </a:xfrm>
            <a:custGeom>
              <a:avLst/>
              <a:gdLst>
                <a:gd name="connsiteX0" fmla="*/ 0 w 2303693"/>
                <a:gd name="connsiteY0" fmla="*/ 0 h 899892"/>
                <a:gd name="connsiteX1" fmla="*/ 2303693 w 2303693"/>
                <a:gd name="connsiteY1" fmla="*/ 0 h 899892"/>
                <a:gd name="connsiteX2" fmla="*/ 2303693 w 2303693"/>
                <a:gd name="connsiteY2" fmla="*/ 899892 h 899892"/>
                <a:gd name="connsiteX3" fmla="*/ 0 w 2303693"/>
                <a:gd name="connsiteY3" fmla="*/ 899892 h 899892"/>
                <a:gd name="connsiteX4" fmla="*/ 0 w 2303693"/>
                <a:gd name="connsiteY4" fmla="*/ 0 h 89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899892">
                  <a:moveTo>
                    <a:pt x="0" y="0"/>
                  </a:moveTo>
                  <a:lnTo>
                    <a:pt x="2303693" y="0"/>
                  </a:lnTo>
                  <a:lnTo>
                    <a:pt x="2303693" y="899892"/>
                  </a:lnTo>
                  <a:lnTo>
                    <a:pt x="0" y="899892"/>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lvl="0">
                <a:lnSpc>
                  <a:spcPct val="90000"/>
                </a:lnSpc>
                <a:spcBef>
                  <a:spcPts val="1200"/>
                </a:spcBef>
              </a:pPr>
              <a:endParaRPr lang="en-AU" sz="1400" kern="1200" dirty="0"/>
            </a:p>
          </p:txBody>
        </p:sp>
        <p:sp>
          <p:nvSpPr>
            <p:cNvPr id="8" name="Freeform 7"/>
            <p:cNvSpPr/>
            <p:nvPr/>
          </p:nvSpPr>
          <p:spPr>
            <a:xfrm>
              <a:off x="3194899" y="1670019"/>
              <a:ext cx="2420935" cy="436206"/>
            </a:xfrm>
            <a:custGeom>
              <a:avLst/>
              <a:gdLst>
                <a:gd name="connsiteX0" fmla="*/ 0 w 2303693"/>
                <a:gd name="connsiteY0" fmla="*/ 0 h 899892"/>
                <a:gd name="connsiteX1" fmla="*/ 2303693 w 2303693"/>
                <a:gd name="connsiteY1" fmla="*/ 0 h 899892"/>
                <a:gd name="connsiteX2" fmla="*/ 2303693 w 2303693"/>
                <a:gd name="connsiteY2" fmla="*/ 899892 h 899892"/>
                <a:gd name="connsiteX3" fmla="*/ 0 w 2303693"/>
                <a:gd name="connsiteY3" fmla="*/ 899892 h 899892"/>
                <a:gd name="connsiteX4" fmla="*/ 0 w 2303693"/>
                <a:gd name="connsiteY4" fmla="*/ 0 h 899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693" h="899892">
                  <a:moveTo>
                    <a:pt x="0" y="0"/>
                  </a:moveTo>
                  <a:lnTo>
                    <a:pt x="2303693" y="0"/>
                  </a:lnTo>
                  <a:lnTo>
                    <a:pt x="2303693" y="899892"/>
                  </a:lnTo>
                  <a:lnTo>
                    <a:pt x="0" y="899892"/>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a:spcBef>
                  <a:spcPts val="1200"/>
                </a:spcBef>
              </a:pPr>
              <a:r>
                <a:rPr lang="en-AU" b="1" dirty="0" smtClean="0"/>
                <a:t>Clinical data</a:t>
              </a:r>
            </a:p>
            <a:p>
              <a:pPr>
                <a:spcBef>
                  <a:spcPts val="600"/>
                </a:spcBef>
              </a:pPr>
              <a:r>
                <a:rPr lang="en-AU" sz="1400" dirty="0" smtClean="0"/>
                <a:t>Usually evaluated by a medical doctor</a:t>
              </a:r>
              <a:endParaRPr lang="en-AU" sz="1400" dirty="0"/>
            </a:p>
          </p:txBody>
        </p:sp>
      </p:grpSp>
      <p:sp>
        <p:nvSpPr>
          <p:cNvPr id="16" name="TextBox 15"/>
          <p:cNvSpPr txBox="1"/>
          <p:nvPr/>
        </p:nvSpPr>
        <p:spPr>
          <a:xfrm>
            <a:off x="539552" y="1733320"/>
            <a:ext cx="2592288" cy="1126462"/>
          </a:xfrm>
          <a:prstGeom prst="rect">
            <a:avLst/>
          </a:prstGeom>
          <a:noFill/>
        </p:spPr>
        <p:txBody>
          <a:bodyPr wrap="square" rtlCol="0">
            <a:spAutoFit/>
          </a:bodyPr>
          <a:lstStyle/>
          <a:p>
            <a:pPr lvl="0">
              <a:lnSpc>
                <a:spcPct val="90000"/>
              </a:lnSpc>
              <a:spcBef>
                <a:spcPts val="1200"/>
              </a:spcBef>
            </a:pPr>
            <a:r>
              <a:rPr lang="en-AU" b="1" dirty="0" smtClean="0">
                <a:solidFill>
                  <a:srgbClr val="FFFFFF"/>
                </a:solidFill>
              </a:rPr>
              <a:t>Nonclinical data</a:t>
            </a:r>
          </a:p>
          <a:p>
            <a:pPr lvl="0">
              <a:spcBef>
                <a:spcPts val="600"/>
              </a:spcBef>
            </a:pPr>
            <a:r>
              <a:rPr lang="en-AU" sz="1400" dirty="0" smtClean="0">
                <a:solidFill>
                  <a:srgbClr val="FFFFFF"/>
                </a:solidFill>
              </a:rPr>
              <a:t>Evaluated by toxicologists and pharmaceutical chemists</a:t>
            </a:r>
          </a:p>
          <a:p>
            <a:endParaRPr lang="en-AU" dirty="0"/>
          </a:p>
        </p:txBody>
      </p:sp>
      <p:pic>
        <p:nvPicPr>
          <p:cNvPr id="11" name="Picture 10"/>
          <p:cNvPicPr>
            <a:picLocks noChangeAspect="1"/>
          </p:cNvPicPr>
          <p:nvPr/>
        </p:nvPicPr>
        <p:blipFill>
          <a:blip r:embed="rId3" cstate="print"/>
          <a:stretch>
            <a:fillRect/>
          </a:stretch>
        </p:blipFill>
        <p:spPr>
          <a:xfrm>
            <a:off x="6012160" y="1563638"/>
            <a:ext cx="1276081" cy="1310569"/>
          </a:xfrm>
          <a:prstGeom prst="rect">
            <a:avLst/>
          </a:prstGeom>
        </p:spPr>
      </p:pic>
      <p:pic>
        <p:nvPicPr>
          <p:cNvPr id="12" name="Picture 11"/>
          <p:cNvPicPr>
            <a:picLocks noChangeAspect="1"/>
          </p:cNvPicPr>
          <p:nvPr/>
        </p:nvPicPr>
        <p:blipFill>
          <a:blip r:embed="rId4" cstate="print"/>
          <a:stretch>
            <a:fillRect/>
          </a:stretch>
        </p:blipFill>
        <p:spPr>
          <a:xfrm>
            <a:off x="8100392" y="2499742"/>
            <a:ext cx="764568" cy="1157184"/>
          </a:xfrm>
          <a:prstGeom prst="rect">
            <a:avLst/>
          </a:prstGeom>
        </p:spPr>
      </p:pic>
      <p:sp>
        <p:nvSpPr>
          <p:cNvPr id="21" name="Freeform 20"/>
          <p:cNvSpPr/>
          <p:nvPr/>
        </p:nvSpPr>
        <p:spPr>
          <a:xfrm>
            <a:off x="6084168" y="3507854"/>
            <a:ext cx="1269503" cy="1269503"/>
          </a:xfrm>
          <a:custGeom>
            <a:avLst/>
            <a:gdLst>
              <a:gd name="connsiteX0" fmla="*/ 0 w 1269503"/>
              <a:gd name="connsiteY0" fmla="*/ 634752 h 1269503"/>
              <a:gd name="connsiteX1" fmla="*/ 185915 w 1269503"/>
              <a:gd name="connsiteY1" fmla="*/ 185915 h 1269503"/>
              <a:gd name="connsiteX2" fmla="*/ 634753 w 1269503"/>
              <a:gd name="connsiteY2" fmla="*/ 1 h 1269503"/>
              <a:gd name="connsiteX3" fmla="*/ 1083590 w 1269503"/>
              <a:gd name="connsiteY3" fmla="*/ 185916 h 1269503"/>
              <a:gd name="connsiteX4" fmla="*/ 1269504 w 1269503"/>
              <a:gd name="connsiteY4" fmla="*/ 634754 h 1269503"/>
              <a:gd name="connsiteX5" fmla="*/ 1083589 w 1269503"/>
              <a:gd name="connsiteY5" fmla="*/ 1083592 h 1269503"/>
              <a:gd name="connsiteX6" fmla="*/ 634751 w 1269503"/>
              <a:gd name="connsiteY6" fmla="*/ 1269506 h 1269503"/>
              <a:gd name="connsiteX7" fmla="*/ 185914 w 1269503"/>
              <a:gd name="connsiteY7" fmla="*/ 1083591 h 1269503"/>
              <a:gd name="connsiteX8" fmla="*/ 0 w 1269503"/>
              <a:gd name="connsiteY8" fmla="*/ 634753 h 1269503"/>
              <a:gd name="connsiteX9" fmla="*/ 0 w 1269503"/>
              <a:gd name="connsiteY9" fmla="*/ 634752 h 126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9503" h="1269503">
                <a:moveTo>
                  <a:pt x="0" y="634752"/>
                </a:moveTo>
                <a:cubicBezTo>
                  <a:pt x="0" y="466405"/>
                  <a:pt x="66876" y="304954"/>
                  <a:pt x="185915" y="185915"/>
                </a:cubicBezTo>
                <a:cubicBezTo>
                  <a:pt x="304954" y="66876"/>
                  <a:pt x="466406" y="1"/>
                  <a:pt x="634753" y="1"/>
                </a:cubicBezTo>
                <a:cubicBezTo>
                  <a:pt x="803100" y="1"/>
                  <a:pt x="964551" y="66877"/>
                  <a:pt x="1083590" y="185916"/>
                </a:cubicBezTo>
                <a:cubicBezTo>
                  <a:pt x="1202629" y="304955"/>
                  <a:pt x="1269504" y="466407"/>
                  <a:pt x="1269504" y="634754"/>
                </a:cubicBezTo>
                <a:cubicBezTo>
                  <a:pt x="1269504" y="803101"/>
                  <a:pt x="1202628" y="964552"/>
                  <a:pt x="1083589" y="1083592"/>
                </a:cubicBezTo>
                <a:cubicBezTo>
                  <a:pt x="964550" y="1202631"/>
                  <a:pt x="803098" y="1269507"/>
                  <a:pt x="634751" y="1269506"/>
                </a:cubicBezTo>
                <a:cubicBezTo>
                  <a:pt x="466404" y="1269506"/>
                  <a:pt x="304953" y="1202630"/>
                  <a:pt x="185914" y="1083591"/>
                </a:cubicBezTo>
                <a:cubicBezTo>
                  <a:pt x="66875" y="964552"/>
                  <a:pt x="0" y="803100"/>
                  <a:pt x="0" y="634753"/>
                </a:cubicBezTo>
                <a:lnTo>
                  <a:pt x="0" y="6347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5915" tIns="185914" rIns="185915" bIns="185914" numCol="1" spcCol="1270" anchor="ctr" anchorCtr="0">
            <a:noAutofit/>
          </a:bodyPr>
          <a:lstStyle/>
          <a:p>
            <a:pPr lvl="0" algn="ctr" defTabSz="1511300">
              <a:lnSpc>
                <a:spcPct val="90000"/>
              </a:lnSpc>
              <a:spcBef>
                <a:spcPct val="0"/>
              </a:spcBef>
              <a:spcAft>
                <a:spcPct val="35000"/>
              </a:spcAft>
            </a:pPr>
            <a:r>
              <a:rPr lang="en-AU" sz="3400" kern="1200" dirty="0" smtClean="0"/>
              <a:t>TGA</a:t>
            </a:r>
            <a:endParaRPr lang="en-GB" sz="3400" kern="1200" dirty="0"/>
          </a:p>
        </p:txBody>
      </p:sp>
      <p:sp>
        <p:nvSpPr>
          <p:cNvPr id="25" name="Right Arrow 24"/>
          <p:cNvSpPr/>
          <p:nvPr/>
        </p:nvSpPr>
        <p:spPr>
          <a:xfrm rot="1485366">
            <a:off x="7428921" y="2258850"/>
            <a:ext cx="651381" cy="375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ight Arrow 25"/>
          <p:cNvSpPr/>
          <p:nvPr/>
        </p:nvSpPr>
        <p:spPr>
          <a:xfrm rot="8909513">
            <a:off x="7502323" y="3794430"/>
            <a:ext cx="651381" cy="375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rmAutofit fontScale="90000"/>
          </a:bodyPr>
          <a:lstStyle/>
          <a:p>
            <a:r>
              <a:rPr lang="en-US" sz="3300" dirty="0" smtClean="0"/>
              <a:t>Safety information helps determine risk</a:t>
            </a:r>
            <a:r>
              <a:rPr lang="en-US" sz="2800" dirty="0" smtClean="0"/>
              <a:t/>
            </a:r>
            <a:br>
              <a:rPr lang="en-US" sz="2800" dirty="0" smtClean="0"/>
            </a:br>
            <a:r>
              <a:rPr lang="en-US" sz="2800" dirty="0" smtClean="0">
                <a:solidFill>
                  <a:srgbClr val="002060"/>
                </a:solidFill>
              </a:rPr>
              <a:t>Taking medicines involves risk</a:t>
            </a:r>
            <a:endParaRPr lang="en-US" sz="2800" dirty="0">
              <a:solidFill>
                <a:srgbClr val="002060"/>
              </a:solidFill>
            </a:endParaRPr>
          </a:p>
        </p:txBody>
      </p:sp>
      <p:sp>
        <p:nvSpPr>
          <p:cNvPr id="3" name="Content Placeholder 2"/>
          <p:cNvSpPr>
            <a:spLocks noGrp="1"/>
          </p:cNvSpPr>
          <p:nvPr>
            <p:ph sz="quarter" idx="13"/>
          </p:nvPr>
        </p:nvSpPr>
        <p:spPr>
          <a:xfrm>
            <a:off x="539552" y="1851670"/>
            <a:ext cx="7776864" cy="2520280"/>
          </a:xfrm>
          <a:solidFill>
            <a:srgbClr val="C8D88B"/>
          </a:solidFill>
        </p:spPr>
        <p:txBody>
          <a:bodyPr>
            <a:noAutofit/>
          </a:bodyPr>
          <a:lstStyle/>
          <a:p>
            <a:pPr indent="-180000">
              <a:buFont typeface="Arial" pitchFamily="34" charset="0"/>
              <a:buChar char="•"/>
            </a:pPr>
            <a:r>
              <a:rPr lang="en-US" sz="1800" b="0" dirty="0" smtClean="0">
                <a:solidFill>
                  <a:srgbClr val="002060"/>
                </a:solidFill>
              </a:rPr>
              <a:t>European Union guidelines describe how studies should be designed to obtain statistically valid safety information</a:t>
            </a:r>
          </a:p>
          <a:p>
            <a:pPr indent="-180000">
              <a:buFont typeface="Arial" pitchFamily="34" charset="0"/>
              <a:buChar char="•"/>
            </a:pPr>
            <a:r>
              <a:rPr lang="en-AU" sz="1800" b="0" dirty="0" smtClean="0">
                <a:solidFill>
                  <a:srgbClr val="002060"/>
                </a:solidFill>
              </a:rPr>
              <a:t>Considers </a:t>
            </a:r>
            <a:r>
              <a:rPr lang="en-AU" sz="1800" b="0" dirty="0">
                <a:solidFill>
                  <a:srgbClr val="002060"/>
                </a:solidFill>
              </a:rPr>
              <a:t>how valid the results of nonclinical </a:t>
            </a:r>
            <a:r>
              <a:rPr lang="en-AU" sz="1800" b="0" dirty="0" smtClean="0">
                <a:solidFill>
                  <a:srgbClr val="002060"/>
                </a:solidFill>
              </a:rPr>
              <a:t>studies in animals and increasing in vitro (</a:t>
            </a:r>
            <a:r>
              <a:rPr lang="en-AU" sz="1800" b="0" dirty="0" err="1" smtClean="0">
                <a:solidFill>
                  <a:srgbClr val="002060"/>
                </a:solidFill>
              </a:rPr>
              <a:t>e.g</a:t>
            </a:r>
            <a:r>
              <a:rPr lang="en-AU" sz="1800" b="0" dirty="0" smtClean="0">
                <a:solidFill>
                  <a:srgbClr val="002060"/>
                </a:solidFill>
              </a:rPr>
              <a:t> genomic assays) </a:t>
            </a:r>
            <a:r>
              <a:rPr lang="en-AU" sz="1800" b="0" dirty="0">
                <a:solidFill>
                  <a:srgbClr val="002060"/>
                </a:solidFill>
              </a:rPr>
              <a:t>are by </a:t>
            </a:r>
            <a:r>
              <a:rPr lang="en-AU" sz="1800" b="0" dirty="0" smtClean="0">
                <a:solidFill>
                  <a:srgbClr val="002060"/>
                </a:solidFill>
              </a:rPr>
              <a:t>investigating:</a:t>
            </a:r>
            <a:endParaRPr lang="en-US" sz="1500" dirty="0" smtClean="0">
              <a:solidFill>
                <a:srgbClr val="002060"/>
              </a:solidFill>
            </a:endParaRPr>
          </a:p>
          <a:p>
            <a:pPr lvl="3" indent="-180000"/>
            <a:r>
              <a:rPr lang="en-US" sz="1600" dirty="0" err="1">
                <a:solidFill>
                  <a:srgbClr val="002060"/>
                </a:solidFill>
              </a:rPr>
              <a:t>g</a:t>
            </a:r>
            <a:r>
              <a:rPr lang="en-US" sz="1600" b="0" dirty="0" err="1" smtClean="0">
                <a:solidFill>
                  <a:srgbClr val="002060"/>
                </a:solidFill>
              </a:rPr>
              <a:t>enotoxicity</a:t>
            </a:r>
            <a:endParaRPr lang="en-US" sz="1600" b="0" dirty="0" smtClean="0">
              <a:solidFill>
                <a:srgbClr val="002060"/>
              </a:solidFill>
            </a:endParaRPr>
          </a:p>
          <a:p>
            <a:pPr lvl="3" indent="-180000"/>
            <a:r>
              <a:rPr lang="en-US" sz="1600" dirty="0">
                <a:solidFill>
                  <a:srgbClr val="002060"/>
                </a:solidFill>
              </a:rPr>
              <a:t>o</a:t>
            </a:r>
            <a:r>
              <a:rPr lang="en-US" sz="1600" dirty="0" smtClean="0">
                <a:solidFill>
                  <a:srgbClr val="002060"/>
                </a:solidFill>
              </a:rPr>
              <a:t>rgan toxicity</a:t>
            </a:r>
            <a:endParaRPr lang="en-US" sz="1600" b="0" dirty="0" smtClean="0">
              <a:solidFill>
                <a:srgbClr val="002060"/>
              </a:solidFill>
            </a:endParaRPr>
          </a:p>
          <a:p>
            <a:pPr lvl="3" indent="-180000"/>
            <a:r>
              <a:rPr lang="en-US" sz="1600" dirty="0" smtClean="0">
                <a:solidFill>
                  <a:srgbClr val="002060"/>
                </a:solidFill>
              </a:rPr>
              <a:t>c</a:t>
            </a:r>
            <a:r>
              <a:rPr lang="en-US" sz="1600" b="0" dirty="0" smtClean="0">
                <a:solidFill>
                  <a:srgbClr val="002060"/>
                </a:solidFill>
              </a:rPr>
              <a:t>arcinogenicity</a:t>
            </a:r>
          </a:p>
          <a:p>
            <a:pPr lvl="3" indent="-180000"/>
            <a:r>
              <a:rPr lang="en-US" sz="1600" dirty="0" smtClean="0">
                <a:solidFill>
                  <a:srgbClr val="002060"/>
                </a:solidFill>
              </a:rPr>
              <a:t>reproductive toxicity</a:t>
            </a:r>
            <a:endParaRPr lang="en-US" sz="1600" b="0" dirty="0" smtClean="0">
              <a:solidFill>
                <a:srgbClr val="002060"/>
              </a:solidFill>
            </a:endParaRPr>
          </a:p>
          <a:p>
            <a:pPr indent="-180000">
              <a:buFont typeface="Arial" pitchFamily="34" charset="0"/>
              <a:buChar char="•"/>
            </a:pPr>
            <a:r>
              <a:rPr lang="en-US" sz="1800" b="0" dirty="0" smtClean="0">
                <a:solidFill>
                  <a:srgbClr val="002060"/>
                </a:solidFill>
              </a:rPr>
              <a:t>Any safety concerns from clinical trials? </a:t>
            </a:r>
          </a:p>
        </p:txBody>
      </p:sp>
      <p:cxnSp>
        <p:nvCxnSpPr>
          <p:cNvPr id="6" name="Straight Connector 5"/>
          <p:cNvCxnSpPr/>
          <p:nvPr/>
        </p:nvCxnSpPr>
        <p:spPr>
          <a:xfrm>
            <a:off x="8820472"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8965FCB-C193-47C7-BA9B-8925BE36D90A}" type="slidenum">
              <a:rPr lang="en-AU" smtClean="0"/>
              <a:pPr/>
              <a:t>14</a:t>
            </a:fld>
            <a:endParaRPr lang="en-A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71550"/>
            <a:ext cx="8280920" cy="1080120"/>
          </a:xfrm>
        </p:spPr>
        <p:txBody>
          <a:bodyPr>
            <a:normAutofit fontScale="90000"/>
          </a:bodyPr>
          <a:lstStyle/>
          <a:p>
            <a:pPr>
              <a:spcAft>
                <a:spcPts val="1200"/>
              </a:spcAft>
            </a:pPr>
            <a:r>
              <a:rPr lang="en-AU" sz="3000" dirty="0" smtClean="0"/>
              <a:t>Minimising infectious diseases</a:t>
            </a:r>
            <a:br>
              <a:rPr lang="en-AU" sz="3000" dirty="0" smtClean="0"/>
            </a:br>
            <a:r>
              <a:rPr lang="en-AU" sz="2400" dirty="0" smtClean="0">
                <a:solidFill>
                  <a:srgbClr val="002060"/>
                </a:solidFill>
              </a:rPr>
              <a:t>Bovine spongiform encephalitis – mad cow disease transmissible to humans</a:t>
            </a:r>
            <a:endParaRPr lang="en-GB" sz="2400" dirty="0">
              <a:solidFill>
                <a:srgbClr val="002060"/>
              </a:solidFill>
            </a:endParaRPr>
          </a:p>
        </p:txBody>
      </p:sp>
      <p:sp>
        <p:nvSpPr>
          <p:cNvPr id="3" name="Slide Number Placeholder 2"/>
          <p:cNvSpPr>
            <a:spLocks noGrp="1"/>
          </p:cNvSpPr>
          <p:nvPr>
            <p:ph type="sldNum" sz="quarter" idx="12"/>
          </p:nvPr>
        </p:nvSpPr>
        <p:spPr/>
        <p:txBody>
          <a:bodyPr/>
          <a:lstStyle/>
          <a:p>
            <a:fld id="{88965FCB-C193-47C7-BA9B-8925BE36D90A}" type="slidenum">
              <a:rPr lang="en-AU" smtClean="0"/>
              <a:pPr/>
              <a:t>15</a:t>
            </a:fld>
            <a:endParaRPr lang="en-AU" dirty="0"/>
          </a:p>
        </p:txBody>
      </p:sp>
      <p:sp>
        <p:nvSpPr>
          <p:cNvPr id="7" name="TextBox 6"/>
          <p:cNvSpPr txBox="1"/>
          <p:nvPr/>
        </p:nvSpPr>
        <p:spPr>
          <a:xfrm>
            <a:off x="1907704" y="1923678"/>
            <a:ext cx="6696744" cy="646331"/>
          </a:xfrm>
          <a:prstGeom prst="rect">
            <a:avLst/>
          </a:prstGeom>
          <a:solidFill>
            <a:srgbClr val="C8D88B"/>
          </a:solidFill>
        </p:spPr>
        <p:txBody>
          <a:bodyPr wrap="square" rtlCol="0">
            <a:spAutoFit/>
          </a:bodyPr>
          <a:lstStyle/>
          <a:p>
            <a:r>
              <a:rPr lang="en-AU" dirty="0" smtClean="0">
                <a:solidFill>
                  <a:srgbClr val="002060"/>
                </a:solidFill>
              </a:rPr>
              <a:t>The TGA took regulatory action when this infectious disease first emerged</a:t>
            </a:r>
            <a:endParaRPr lang="en-GB" dirty="0">
              <a:solidFill>
                <a:srgbClr val="002060"/>
              </a:solidFill>
            </a:endParaRPr>
          </a:p>
        </p:txBody>
      </p:sp>
      <p:grpSp>
        <p:nvGrpSpPr>
          <p:cNvPr id="10" name="Group 11"/>
          <p:cNvGrpSpPr/>
          <p:nvPr/>
        </p:nvGrpSpPr>
        <p:grpSpPr>
          <a:xfrm>
            <a:off x="1907704" y="2715766"/>
            <a:ext cx="6840760" cy="2113483"/>
            <a:chOff x="4247964" y="1275606"/>
            <a:chExt cx="4373254" cy="2113483"/>
          </a:xfrm>
        </p:grpSpPr>
        <p:sp>
          <p:nvSpPr>
            <p:cNvPr id="11" name="Freeform 10"/>
            <p:cNvSpPr/>
            <p:nvPr/>
          </p:nvSpPr>
          <p:spPr>
            <a:xfrm>
              <a:off x="4247964" y="1275606"/>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dirty="0" smtClean="0">
                  <a:solidFill>
                    <a:schemeClr val="bg1"/>
                  </a:solidFill>
                  <a:cs typeface="Times New Roman" pitchFamily="18" charset="0"/>
                </a:rPr>
                <a:t>Transmissible spongiform encephalitis (TSE) is a degenerative neurological disorder known in humans as variant Creutzfeldt-Jakob disease (</a:t>
              </a:r>
              <a:r>
                <a:rPr lang="en-AU" sz="1400" dirty="0" err="1" smtClean="0">
                  <a:solidFill>
                    <a:schemeClr val="bg1"/>
                  </a:solidFill>
                  <a:cs typeface="Times New Roman" pitchFamily="18" charset="0"/>
                </a:rPr>
                <a:t>vCJD</a:t>
              </a:r>
              <a:r>
                <a:rPr lang="en-AU" sz="1400" dirty="0" smtClean="0">
                  <a:solidFill>
                    <a:schemeClr val="bg1"/>
                  </a:solidFill>
                  <a:cs typeface="Times New Roman" pitchFamily="18" charset="0"/>
                </a:rPr>
                <a:t>) </a:t>
              </a:r>
              <a:endParaRPr lang="en-GB" sz="1400" kern="1200" dirty="0">
                <a:solidFill>
                  <a:schemeClr val="bg1"/>
                </a:solidFill>
              </a:endParaRPr>
            </a:p>
          </p:txBody>
        </p:sp>
        <p:sp>
          <p:nvSpPr>
            <p:cNvPr id="12" name="Freeform 11"/>
            <p:cNvSpPr/>
            <p:nvPr/>
          </p:nvSpPr>
          <p:spPr>
            <a:xfrm>
              <a:off x="4247964" y="1998700"/>
              <a:ext cx="4373254" cy="67131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The brain tissue develops holes and takes on a sponge like texture. </a:t>
              </a:r>
              <a:br>
                <a:rPr lang="en-GB" sz="1400" dirty="0" smtClean="0">
                  <a:solidFill>
                    <a:schemeClr val="bg1"/>
                  </a:solidFill>
                </a:rPr>
              </a:br>
              <a:r>
                <a:rPr lang="en-GB" sz="1400" dirty="0" smtClean="0">
                  <a:solidFill>
                    <a:schemeClr val="bg1"/>
                  </a:solidFill>
                </a:rPr>
                <a:t>Clinical features include psychiatric symptoms and neurological signs.</a:t>
              </a:r>
              <a:endParaRPr lang="en-GB" sz="1400" kern="1200" dirty="0">
                <a:solidFill>
                  <a:schemeClr val="bg1"/>
                </a:solidFill>
              </a:endParaRPr>
            </a:p>
          </p:txBody>
        </p:sp>
        <p:sp>
          <p:nvSpPr>
            <p:cNvPr id="13" name="Freeform 12"/>
            <p:cNvSpPr/>
            <p:nvPr/>
          </p:nvSpPr>
          <p:spPr>
            <a:xfrm>
              <a:off x="4247964" y="2719784"/>
              <a:ext cx="4373254" cy="66930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b="0" kern="1200" dirty="0" smtClean="0">
                  <a:solidFill>
                    <a:schemeClr val="bg1"/>
                  </a:solidFill>
                </a:rPr>
                <a:t>Australian cattle were unaffected, so Australia was in a position to take tough regulatory action in relation to medicines containing ingredients that came from cattle in order to protect human health</a:t>
              </a:r>
              <a:endParaRPr lang="en-GB" sz="1400" kern="1200" dirty="0">
                <a:solidFill>
                  <a:schemeClr val="bg1"/>
                </a:solidFill>
              </a:endParaRPr>
            </a:p>
          </p:txBody>
        </p:sp>
      </p:grpSp>
      <p:grpSp>
        <p:nvGrpSpPr>
          <p:cNvPr id="17" name="Group 15"/>
          <p:cNvGrpSpPr/>
          <p:nvPr/>
        </p:nvGrpSpPr>
        <p:grpSpPr>
          <a:xfrm>
            <a:off x="0" y="1956270"/>
            <a:ext cx="1800200" cy="3187230"/>
            <a:chOff x="6948264" y="1275606"/>
            <a:chExt cx="1800200" cy="3187230"/>
          </a:xfrm>
        </p:grpSpPr>
        <p:pic>
          <p:nvPicPr>
            <p:cNvPr id="18" name="Picture 5"/>
            <p:cNvPicPr>
              <a:picLocks noChangeAspect="1" noChangeArrowheads="1"/>
            </p:cNvPicPr>
            <p:nvPr/>
          </p:nvPicPr>
          <p:blipFill>
            <a:blip r:embed="rId3" cstate="print"/>
            <a:srcRect/>
            <a:stretch>
              <a:fillRect/>
            </a:stretch>
          </p:blipFill>
          <p:spPr bwMode="auto">
            <a:xfrm>
              <a:off x="6949285" y="1635646"/>
              <a:ext cx="1799179" cy="1214446"/>
            </a:xfrm>
            <a:prstGeom prst="rect">
              <a:avLst/>
            </a:prstGeom>
            <a:noFill/>
            <a:ln w="9525">
              <a:noFill/>
              <a:miter lim="800000"/>
              <a:headEnd/>
              <a:tailEnd/>
            </a:ln>
          </p:spPr>
        </p:pic>
        <p:pic>
          <p:nvPicPr>
            <p:cNvPr id="19" name="Picture 6"/>
            <p:cNvPicPr>
              <a:picLocks noChangeAspect="1" noChangeArrowheads="1"/>
            </p:cNvPicPr>
            <p:nvPr/>
          </p:nvPicPr>
          <p:blipFill>
            <a:blip r:embed="rId4" cstate="print"/>
            <a:srcRect/>
            <a:stretch>
              <a:fillRect/>
            </a:stretch>
          </p:blipFill>
          <p:spPr bwMode="auto">
            <a:xfrm>
              <a:off x="6948264" y="3219822"/>
              <a:ext cx="1800200" cy="1243014"/>
            </a:xfrm>
            <a:prstGeom prst="rect">
              <a:avLst/>
            </a:prstGeom>
            <a:noFill/>
            <a:ln w="9525">
              <a:noFill/>
              <a:miter lim="800000"/>
              <a:headEnd/>
              <a:tailEnd/>
            </a:ln>
          </p:spPr>
        </p:pic>
        <p:sp>
          <p:nvSpPr>
            <p:cNvPr id="20" name="Rectangle 19"/>
            <p:cNvSpPr/>
            <p:nvPr/>
          </p:nvSpPr>
          <p:spPr>
            <a:xfrm>
              <a:off x="6948264" y="1275606"/>
              <a:ext cx="1800200" cy="64633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txBody>
            <a:bodyPr wrap="square">
              <a:spAutoFit/>
            </a:bodyPr>
            <a:lstStyle/>
            <a:p>
              <a:pPr algn="ctr"/>
              <a:r>
                <a:rPr lang="en-AU" dirty="0" smtClean="0">
                  <a:solidFill>
                    <a:srgbClr val="002060"/>
                  </a:solidFill>
                  <a:cs typeface="Times New Roman" pitchFamily="18" charset="0"/>
                </a:rPr>
                <a:t>Normal brain section</a:t>
              </a:r>
              <a:endParaRPr lang="en-AU" baseline="30000" dirty="0" smtClean="0">
                <a:solidFill>
                  <a:srgbClr val="002060"/>
                </a:solidFill>
                <a:cs typeface="Times New Roman" pitchFamily="18" charset="0"/>
              </a:endParaRPr>
            </a:p>
          </p:txBody>
        </p:sp>
        <p:sp>
          <p:nvSpPr>
            <p:cNvPr id="21" name="Rectangle 20"/>
            <p:cNvSpPr/>
            <p:nvPr/>
          </p:nvSpPr>
          <p:spPr>
            <a:xfrm>
              <a:off x="6948264" y="2787774"/>
              <a:ext cx="1800200" cy="64633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txBody>
            <a:bodyPr wrap="square">
              <a:spAutoFit/>
            </a:bodyPr>
            <a:lstStyle/>
            <a:p>
              <a:pPr algn="ctr"/>
              <a:r>
                <a:rPr lang="en-AU" dirty="0" smtClean="0">
                  <a:solidFill>
                    <a:srgbClr val="002060"/>
                  </a:solidFill>
                  <a:cs typeface="Times New Roman" pitchFamily="18" charset="0"/>
                </a:rPr>
                <a:t>Affected brain section</a:t>
              </a:r>
              <a:endParaRPr lang="en-AU" baseline="30000" dirty="0" smtClean="0">
                <a:solidFill>
                  <a:srgbClr val="002060"/>
                </a:solidFill>
                <a:cs typeface="Times New Roman" pitchFamily="18"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8460432"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3528" y="771550"/>
            <a:ext cx="8272491" cy="535785"/>
          </a:xfrm>
        </p:spPr>
        <p:txBody>
          <a:bodyPr>
            <a:normAutofit fontScale="90000"/>
          </a:bodyPr>
          <a:lstStyle/>
          <a:p>
            <a:r>
              <a:rPr lang="en-AU" dirty="0" smtClean="0"/>
              <a:t>First known protein adventitious agent</a:t>
            </a:r>
            <a:endParaRPr lang="en-GB"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16</a:t>
            </a:fld>
            <a:endParaRPr lang="en-AU" dirty="0"/>
          </a:p>
        </p:txBody>
      </p:sp>
      <p:grpSp>
        <p:nvGrpSpPr>
          <p:cNvPr id="10" name="Group 9"/>
          <p:cNvGrpSpPr/>
          <p:nvPr/>
        </p:nvGrpSpPr>
        <p:grpSpPr>
          <a:xfrm>
            <a:off x="323528" y="1347614"/>
            <a:ext cx="5760640" cy="3545607"/>
            <a:chOff x="4247964" y="1275606"/>
            <a:chExt cx="4373254" cy="3545607"/>
          </a:xfrm>
        </p:grpSpPr>
        <p:sp>
          <p:nvSpPr>
            <p:cNvPr id="11" name="Freeform 10"/>
            <p:cNvSpPr/>
            <p:nvPr/>
          </p:nvSpPr>
          <p:spPr>
            <a:xfrm>
              <a:off x="4247964" y="1275606"/>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2C4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buClr>
                  <a:srgbClr val="002060"/>
                </a:buClr>
              </a:pPr>
              <a:r>
                <a:rPr lang="en-AU" sz="1500" dirty="0" smtClean="0">
                  <a:solidFill>
                    <a:schemeClr val="bg1"/>
                  </a:solidFill>
                  <a:cs typeface="Times New Roman" pitchFamily="18" charset="0"/>
                </a:rPr>
                <a:t>Scientific dogma: all infectious diseases must involve nucleic acid (RNA or DNA) - multiplication occurs by replication</a:t>
              </a:r>
            </a:p>
          </p:txBody>
        </p:sp>
        <p:sp>
          <p:nvSpPr>
            <p:cNvPr id="12" name="Freeform 11"/>
            <p:cNvSpPr/>
            <p:nvPr/>
          </p:nvSpPr>
          <p:spPr>
            <a:xfrm>
              <a:off x="4247964" y="1998700"/>
              <a:ext cx="4373254" cy="67131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2C4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buClr>
                  <a:srgbClr val="002060"/>
                </a:buClr>
              </a:pPr>
              <a:r>
                <a:rPr lang="en-AU" sz="1500" dirty="0" smtClean="0">
                  <a:solidFill>
                    <a:schemeClr val="bg1"/>
                  </a:solidFill>
                  <a:cs typeface="Times New Roman" pitchFamily="18" charset="0"/>
                </a:rPr>
                <a:t>For TSE no nucleic acid is involved: </a:t>
              </a:r>
              <a:r>
                <a:rPr lang="en-AU" sz="1500" dirty="0" err="1" smtClean="0">
                  <a:solidFill>
                    <a:schemeClr val="bg1"/>
                  </a:solidFill>
                  <a:cs typeface="Times New Roman" pitchFamily="18" charset="0"/>
                </a:rPr>
                <a:t>prions</a:t>
              </a:r>
              <a:r>
                <a:rPr lang="en-AU" sz="1500" dirty="0" smtClean="0">
                  <a:solidFill>
                    <a:schemeClr val="bg1"/>
                  </a:solidFill>
                  <a:cs typeface="Times New Roman" pitchFamily="18" charset="0"/>
                </a:rPr>
                <a:t> are </a:t>
              </a:r>
              <a:r>
                <a:rPr lang="en-AU" sz="1500" dirty="0" err="1" smtClean="0">
                  <a:solidFill>
                    <a:schemeClr val="bg1"/>
                  </a:solidFill>
                  <a:cs typeface="Times New Roman" pitchFamily="18" charset="0"/>
                </a:rPr>
                <a:t>misfolded</a:t>
              </a:r>
              <a:r>
                <a:rPr lang="en-AU" sz="1500" dirty="0" smtClean="0">
                  <a:solidFill>
                    <a:schemeClr val="bg1"/>
                  </a:solidFill>
                  <a:cs typeface="Times New Roman" pitchFamily="18" charset="0"/>
                </a:rPr>
                <a:t> </a:t>
              </a:r>
              <a:r>
                <a:rPr lang="en-AU" sz="1500" dirty="0" err="1" smtClean="0">
                  <a:solidFill>
                    <a:schemeClr val="bg1"/>
                  </a:solidFill>
                  <a:cs typeface="Times New Roman" pitchFamily="18" charset="0"/>
                </a:rPr>
                <a:t>PrP</a:t>
              </a:r>
              <a:r>
                <a:rPr lang="en-AU" sz="1500" dirty="0" smtClean="0">
                  <a:solidFill>
                    <a:schemeClr val="bg1"/>
                  </a:solidFill>
                  <a:cs typeface="Times New Roman" pitchFamily="18" charset="0"/>
                </a:rPr>
                <a:t> protein that can induce host </a:t>
              </a:r>
              <a:r>
                <a:rPr lang="en-AU" sz="1500" dirty="0" err="1" smtClean="0">
                  <a:solidFill>
                    <a:schemeClr val="bg1"/>
                  </a:solidFill>
                  <a:cs typeface="Times New Roman" pitchFamily="18" charset="0"/>
                </a:rPr>
                <a:t>PrP</a:t>
              </a:r>
              <a:r>
                <a:rPr lang="en-AU" sz="1500" dirty="0" smtClean="0">
                  <a:solidFill>
                    <a:schemeClr val="bg1"/>
                  </a:solidFill>
                  <a:cs typeface="Times New Roman" pitchFamily="18" charset="0"/>
                </a:rPr>
                <a:t> protein to undergo conformational change</a:t>
              </a:r>
            </a:p>
          </p:txBody>
        </p:sp>
        <p:sp>
          <p:nvSpPr>
            <p:cNvPr id="13" name="Freeform 12"/>
            <p:cNvSpPr/>
            <p:nvPr/>
          </p:nvSpPr>
          <p:spPr>
            <a:xfrm>
              <a:off x="4247964" y="2719784"/>
              <a:ext cx="4373254" cy="66930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2C4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buClr>
                  <a:srgbClr val="002060"/>
                </a:buClr>
              </a:pPr>
              <a:r>
                <a:rPr lang="en-AU" sz="1500" dirty="0" err="1" smtClean="0">
                  <a:solidFill>
                    <a:schemeClr val="bg1"/>
                  </a:solidFill>
                  <a:cs typeface="Times New Roman" pitchFamily="18" charset="0"/>
                </a:rPr>
                <a:t>PrP</a:t>
              </a:r>
              <a:r>
                <a:rPr lang="en-AU" sz="1500" baseline="30000" dirty="0" err="1" smtClean="0">
                  <a:solidFill>
                    <a:schemeClr val="bg1"/>
                  </a:solidFill>
                  <a:cs typeface="Times New Roman" pitchFamily="18" charset="0"/>
                </a:rPr>
                <a:t>c</a:t>
              </a:r>
              <a:r>
                <a:rPr lang="el-GR" sz="1500" dirty="0" smtClean="0">
                  <a:solidFill>
                    <a:schemeClr val="bg1"/>
                  </a:solidFill>
                  <a:cs typeface="Times New Roman" pitchFamily="18" charset="0"/>
                </a:rPr>
                <a:t> </a:t>
              </a:r>
              <a:r>
                <a:rPr lang="en-AU" sz="1500" dirty="0" smtClean="0">
                  <a:solidFill>
                    <a:schemeClr val="bg1"/>
                  </a:solidFill>
                  <a:cs typeface="Times New Roman" pitchFamily="18" charset="0"/>
                </a:rPr>
                <a:t>(</a:t>
              </a:r>
              <a:r>
                <a:rPr lang="el-GR" sz="1500" dirty="0" smtClean="0">
                  <a:solidFill>
                    <a:schemeClr val="bg1"/>
                  </a:solidFill>
                  <a:cs typeface="Times New Roman" pitchFamily="18" charset="0"/>
                </a:rPr>
                <a:t>α</a:t>
              </a:r>
              <a:r>
                <a:rPr lang="en-AU" sz="1500" dirty="0" smtClean="0">
                  <a:solidFill>
                    <a:schemeClr val="bg1"/>
                  </a:solidFill>
                  <a:cs typeface="Times New Roman" pitchFamily="18" charset="0"/>
                </a:rPr>
                <a:t>-helical conformation) changes to </a:t>
              </a:r>
              <a:r>
                <a:rPr lang="en-AU" sz="1500" dirty="0" err="1" smtClean="0">
                  <a:solidFill>
                    <a:schemeClr val="bg1"/>
                  </a:solidFill>
                  <a:cs typeface="Times New Roman" pitchFamily="18" charset="0"/>
                </a:rPr>
                <a:t>PrP</a:t>
              </a:r>
              <a:r>
                <a:rPr lang="en-AU" sz="1500" baseline="30000" dirty="0" err="1" smtClean="0">
                  <a:solidFill>
                    <a:schemeClr val="bg1"/>
                  </a:solidFill>
                  <a:cs typeface="Times New Roman" pitchFamily="18" charset="0"/>
                </a:rPr>
                <a:t>sc</a:t>
              </a:r>
              <a:r>
                <a:rPr lang="en-AU" sz="1500" baseline="30000" dirty="0" smtClean="0">
                  <a:solidFill>
                    <a:schemeClr val="bg1"/>
                  </a:solidFill>
                  <a:cs typeface="Times New Roman" pitchFamily="18" charset="0"/>
                </a:rPr>
                <a:t> </a:t>
              </a:r>
              <a:r>
                <a:rPr lang="en-AU" sz="1500" dirty="0" smtClean="0">
                  <a:solidFill>
                    <a:schemeClr val="bg1"/>
                  </a:solidFill>
                  <a:cs typeface="Times New Roman" pitchFamily="18" charset="0"/>
                </a:rPr>
                <a:t>(</a:t>
              </a:r>
              <a:r>
                <a:rPr lang="en-AU" sz="1500" dirty="0" err="1" smtClean="0">
                  <a:solidFill>
                    <a:schemeClr val="bg1"/>
                  </a:solidFill>
                  <a:cs typeface="Times New Roman" pitchFamily="18" charset="0"/>
                </a:rPr>
                <a:t>misfolded</a:t>
              </a:r>
              <a:r>
                <a:rPr lang="en-AU" sz="1500" dirty="0" smtClean="0">
                  <a:solidFill>
                    <a:schemeClr val="bg1"/>
                  </a:solidFill>
                  <a:cs typeface="Times New Roman" pitchFamily="18" charset="0"/>
                </a:rPr>
                <a:t> protein – </a:t>
              </a:r>
              <a:r>
                <a:rPr lang="el-GR" sz="1500" dirty="0" smtClean="0">
                  <a:solidFill>
                    <a:schemeClr val="bg1"/>
                  </a:solidFill>
                  <a:cs typeface="Times New Roman" pitchFamily="18" charset="0"/>
                </a:rPr>
                <a:t>β</a:t>
              </a:r>
              <a:r>
                <a:rPr lang="en-AU" sz="1500" dirty="0" smtClean="0">
                  <a:solidFill>
                    <a:schemeClr val="bg1"/>
                  </a:solidFill>
                  <a:cs typeface="Times New Roman" pitchFamily="18" charset="0"/>
                </a:rPr>
                <a:t> sheet structure, resistant to </a:t>
              </a:r>
              <a:r>
                <a:rPr lang="en-AU" sz="1500" dirty="0" err="1" smtClean="0">
                  <a:solidFill>
                    <a:schemeClr val="bg1"/>
                  </a:solidFill>
                  <a:cs typeface="Times New Roman" pitchFamily="18" charset="0"/>
                </a:rPr>
                <a:t>proteinase</a:t>
              </a:r>
              <a:r>
                <a:rPr lang="en-AU" sz="1500" dirty="0" smtClean="0">
                  <a:solidFill>
                    <a:schemeClr val="bg1"/>
                  </a:solidFill>
                  <a:cs typeface="Times New Roman" pitchFamily="18" charset="0"/>
                </a:rPr>
                <a:t> digestion)</a:t>
              </a:r>
            </a:p>
          </p:txBody>
        </p:sp>
        <p:sp>
          <p:nvSpPr>
            <p:cNvPr id="14" name="Freeform 13"/>
            <p:cNvSpPr/>
            <p:nvPr/>
          </p:nvSpPr>
          <p:spPr>
            <a:xfrm>
              <a:off x="4247964" y="3438859"/>
              <a:ext cx="4373254" cy="667296"/>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2C4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buClr>
                  <a:srgbClr val="002060"/>
                </a:buClr>
              </a:pPr>
              <a:r>
                <a:rPr lang="en-AU" sz="1500" dirty="0" smtClean="0">
                  <a:solidFill>
                    <a:schemeClr val="bg1"/>
                  </a:solidFill>
                  <a:cs typeface="Times New Roman" pitchFamily="18" charset="0"/>
                </a:rPr>
                <a:t>Normal sterilisation techniques including gamma and UV radiation have no effect on the protein</a:t>
              </a:r>
            </a:p>
          </p:txBody>
        </p:sp>
        <p:sp>
          <p:nvSpPr>
            <p:cNvPr id="15" name="Freeform 14"/>
            <p:cNvSpPr/>
            <p:nvPr/>
          </p:nvSpPr>
          <p:spPr>
            <a:xfrm>
              <a:off x="4247964" y="4155926"/>
              <a:ext cx="4373254" cy="665287"/>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2C4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buClr>
                  <a:srgbClr val="002060"/>
                </a:buClr>
              </a:pPr>
              <a:r>
                <a:rPr lang="en-AU" sz="1500" dirty="0" smtClean="0">
                  <a:solidFill>
                    <a:schemeClr val="bg1"/>
                  </a:solidFill>
                  <a:cs typeface="Times New Roman" pitchFamily="18" charset="0"/>
                </a:rPr>
                <a:t>Regulatory control focused on restricting the source of bovine material in medicines to countries known to be free from BSE</a:t>
              </a:r>
            </a:p>
          </p:txBody>
        </p:sp>
      </p:grpSp>
      <p:grpSp>
        <p:nvGrpSpPr>
          <p:cNvPr id="16" name="Group 17"/>
          <p:cNvGrpSpPr/>
          <p:nvPr/>
        </p:nvGrpSpPr>
        <p:grpSpPr>
          <a:xfrm>
            <a:off x="6300192" y="1923678"/>
            <a:ext cx="1224136" cy="2232248"/>
            <a:chOff x="7236296" y="699542"/>
            <a:chExt cx="1224136" cy="2249511"/>
          </a:xfrm>
        </p:grpSpPr>
        <p:pic>
          <p:nvPicPr>
            <p:cNvPr id="17" name="Picture 2"/>
            <p:cNvPicPr>
              <a:picLocks noChangeAspect="1" noChangeArrowheads="1"/>
            </p:cNvPicPr>
            <p:nvPr/>
          </p:nvPicPr>
          <p:blipFill>
            <a:blip r:embed="rId3" cstate="print"/>
            <a:srcRect/>
            <a:stretch>
              <a:fillRect/>
            </a:stretch>
          </p:blipFill>
          <p:spPr bwMode="auto">
            <a:xfrm>
              <a:off x="7236296" y="1347614"/>
              <a:ext cx="1224136" cy="1601439"/>
            </a:xfrm>
            <a:prstGeom prst="rect">
              <a:avLst/>
            </a:prstGeom>
            <a:noFill/>
            <a:ln w="9525">
              <a:noFill/>
              <a:miter lim="800000"/>
              <a:headEnd/>
              <a:tailEnd/>
            </a:ln>
          </p:spPr>
        </p:pic>
        <p:sp>
          <p:nvSpPr>
            <p:cNvPr id="18" name="Rectangle 17"/>
            <p:cNvSpPr/>
            <p:nvPr/>
          </p:nvSpPr>
          <p:spPr>
            <a:xfrm>
              <a:off x="7236296" y="699542"/>
              <a:ext cx="1224136" cy="64633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txBody>
            <a:bodyPr wrap="square">
              <a:spAutoFit/>
            </a:bodyPr>
            <a:lstStyle/>
            <a:p>
              <a:pPr algn="ctr"/>
              <a:r>
                <a:rPr lang="en-AU" dirty="0" err="1" smtClean="0">
                  <a:solidFill>
                    <a:srgbClr val="002060"/>
                  </a:solidFill>
                  <a:latin typeface="Arial" pitchFamily="34" charset="0"/>
                  <a:cs typeface="Arial" pitchFamily="34" charset="0"/>
                </a:rPr>
                <a:t>PrP</a:t>
              </a:r>
              <a:r>
                <a:rPr lang="en-AU" baseline="30000" dirty="0" err="1" smtClean="0">
                  <a:solidFill>
                    <a:srgbClr val="002060"/>
                  </a:solidFill>
                  <a:latin typeface="Arial" pitchFamily="34" charset="0"/>
                  <a:cs typeface="Arial" pitchFamily="34" charset="0"/>
                </a:rPr>
                <a:t>c</a:t>
              </a:r>
              <a:r>
                <a:rPr lang="en-AU" baseline="30000" dirty="0" smtClean="0">
                  <a:solidFill>
                    <a:srgbClr val="002060"/>
                  </a:solidFill>
                  <a:latin typeface="Arial" pitchFamily="34" charset="0"/>
                  <a:cs typeface="Arial" pitchFamily="34" charset="0"/>
                </a:rPr>
                <a:t> </a:t>
              </a:r>
              <a:r>
                <a:rPr lang="en-AU" dirty="0" smtClean="0">
                  <a:solidFill>
                    <a:srgbClr val="002060"/>
                  </a:solidFill>
                  <a:latin typeface="Arial" pitchFamily="34" charset="0"/>
                  <a:cs typeface="Arial" pitchFamily="34" charset="0"/>
                </a:rPr>
                <a:t>normal</a:t>
              </a:r>
              <a:endParaRPr lang="en-AU" dirty="0">
                <a:solidFill>
                  <a:srgbClr val="002060"/>
                </a:solidFill>
                <a:latin typeface="Arial" pitchFamily="34" charset="0"/>
                <a:cs typeface="Arial" pitchFamily="34" charset="0"/>
              </a:endParaRPr>
            </a:p>
          </p:txBody>
        </p:sp>
      </p:grpSp>
      <p:grpSp>
        <p:nvGrpSpPr>
          <p:cNvPr id="19" name="Group 18"/>
          <p:cNvGrpSpPr/>
          <p:nvPr/>
        </p:nvGrpSpPr>
        <p:grpSpPr>
          <a:xfrm>
            <a:off x="7740352" y="1923678"/>
            <a:ext cx="1224136" cy="2232248"/>
            <a:chOff x="7236296" y="2931790"/>
            <a:chExt cx="1224136" cy="2211710"/>
          </a:xfrm>
        </p:grpSpPr>
        <p:pic>
          <p:nvPicPr>
            <p:cNvPr id="20" name="Picture 3"/>
            <p:cNvPicPr>
              <a:picLocks noChangeAspect="1" noChangeArrowheads="1"/>
            </p:cNvPicPr>
            <p:nvPr/>
          </p:nvPicPr>
          <p:blipFill>
            <a:blip r:embed="rId4" cstate="print"/>
            <a:srcRect/>
            <a:stretch>
              <a:fillRect/>
            </a:stretch>
          </p:blipFill>
          <p:spPr bwMode="auto">
            <a:xfrm>
              <a:off x="7236296" y="3507854"/>
              <a:ext cx="1224136" cy="1635646"/>
            </a:xfrm>
            <a:prstGeom prst="rect">
              <a:avLst/>
            </a:prstGeom>
            <a:noFill/>
            <a:ln w="9525">
              <a:noFill/>
              <a:miter lim="800000"/>
              <a:headEnd/>
              <a:tailEnd/>
            </a:ln>
          </p:spPr>
        </p:pic>
        <p:sp>
          <p:nvSpPr>
            <p:cNvPr id="21" name="Rectangle 20"/>
            <p:cNvSpPr/>
            <p:nvPr/>
          </p:nvSpPr>
          <p:spPr>
            <a:xfrm>
              <a:off x="7236296" y="2931790"/>
              <a:ext cx="1224136" cy="64038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txBody>
            <a:bodyPr wrap="square">
              <a:spAutoFit/>
            </a:bodyPr>
            <a:lstStyle/>
            <a:p>
              <a:pPr algn="ctr"/>
              <a:r>
                <a:rPr lang="en-AU" dirty="0" err="1" smtClean="0">
                  <a:solidFill>
                    <a:srgbClr val="002060"/>
                  </a:solidFill>
                  <a:latin typeface="Arial" pitchFamily="34" charset="0"/>
                  <a:cs typeface="Arial" pitchFamily="34" charset="0"/>
                </a:rPr>
                <a:t>PrP</a:t>
              </a:r>
              <a:r>
                <a:rPr lang="en-AU" baseline="30000" dirty="0" err="1" smtClean="0">
                  <a:solidFill>
                    <a:srgbClr val="002060"/>
                  </a:solidFill>
                  <a:latin typeface="Arial" pitchFamily="34" charset="0"/>
                  <a:cs typeface="Arial" pitchFamily="34" charset="0"/>
                </a:rPr>
                <a:t>sc</a:t>
              </a:r>
              <a:r>
                <a:rPr lang="en-AU" baseline="30000" dirty="0" smtClean="0">
                  <a:solidFill>
                    <a:srgbClr val="002060"/>
                  </a:solidFill>
                  <a:latin typeface="Arial" pitchFamily="34" charset="0"/>
                  <a:cs typeface="Arial" pitchFamily="34" charset="0"/>
                </a:rPr>
                <a:t> </a:t>
              </a:r>
              <a:r>
                <a:rPr lang="en-AU" dirty="0" smtClean="0">
                  <a:solidFill>
                    <a:srgbClr val="002060"/>
                  </a:solidFill>
                  <a:latin typeface="Arial" pitchFamily="34" charset="0"/>
                  <a:cs typeface="Arial" pitchFamily="34" charset="0"/>
                </a:rPr>
                <a:t>diseased</a:t>
              </a:r>
              <a:endParaRPr lang="en-AU" baseline="30000" dirty="0" smtClean="0">
                <a:solidFill>
                  <a:srgbClr val="002060"/>
                </a:solidFill>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rmAutofit fontScale="90000"/>
          </a:bodyPr>
          <a:lstStyle/>
          <a:p>
            <a:r>
              <a:rPr lang="en-US" sz="3300" dirty="0" smtClean="0"/>
              <a:t>Efficacy information helps determine benefit</a:t>
            </a:r>
            <a:r>
              <a:rPr lang="en-US" sz="2800" dirty="0" smtClean="0"/>
              <a:t/>
            </a:r>
            <a:br>
              <a:rPr lang="en-US" sz="2800" dirty="0" smtClean="0"/>
            </a:br>
            <a:r>
              <a:rPr lang="en-US" sz="2800" dirty="0" smtClean="0">
                <a:solidFill>
                  <a:srgbClr val="002060"/>
                </a:solidFill>
              </a:rPr>
              <a:t>There must be evidence of clinical benefit</a:t>
            </a:r>
            <a:endParaRPr lang="en-US" sz="2800" dirty="0">
              <a:solidFill>
                <a:srgbClr val="002060"/>
              </a:solidFill>
            </a:endParaRPr>
          </a:p>
        </p:txBody>
      </p:sp>
      <p:sp>
        <p:nvSpPr>
          <p:cNvPr id="3" name="Content Placeholder 2"/>
          <p:cNvSpPr>
            <a:spLocks noGrp="1"/>
          </p:cNvSpPr>
          <p:nvPr>
            <p:ph sz="quarter" idx="13"/>
          </p:nvPr>
        </p:nvSpPr>
        <p:spPr>
          <a:xfrm>
            <a:off x="539552" y="1707654"/>
            <a:ext cx="7416824" cy="3312368"/>
          </a:xfrm>
          <a:solidFill>
            <a:srgbClr val="C8D88B"/>
          </a:solidFill>
        </p:spPr>
        <p:txBody>
          <a:bodyPr>
            <a:noAutofit/>
          </a:bodyPr>
          <a:lstStyle/>
          <a:p>
            <a:pPr indent="-180000">
              <a:buFont typeface="Arial" pitchFamily="34" charset="0"/>
              <a:buChar char="•"/>
            </a:pPr>
            <a:r>
              <a:rPr lang="en-US" sz="1800" b="0" dirty="0" smtClean="0">
                <a:solidFill>
                  <a:srgbClr val="002060"/>
                </a:solidFill>
              </a:rPr>
              <a:t>European Union guidelines provide guidance on how to judge the efficacy of medicines</a:t>
            </a:r>
          </a:p>
          <a:p>
            <a:pPr indent="-180000">
              <a:buFont typeface="Arial" pitchFamily="34" charset="0"/>
              <a:buChar char="•"/>
            </a:pPr>
            <a:r>
              <a:rPr lang="en-US" sz="1800" b="0" dirty="0" smtClean="0">
                <a:solidFill>
                  <a:srgbClr val="002060"/>
                </a:solidFill>
              </a:rPr>
              <a:t>Could it work? – nonclinical studies and animal studies</a:t>
            </a:r>
          </a:p>
          <a:p>
            <a:pPr lvl="3" indent="-180000"/>
            <a:r>
              <a:rPr lang="en-US" sz="1600" dirty="0" smtClean="0">
                <a:solidFill>
                  <a:srgbClr val="002060"/>
                </a:solidFill>
              </a:rPr>
              <a:t>in vitro, such as </a:t>
            </a:r>
            <a:r>
              <a:rPr lang="en-US" sz="1600" b="0" dirty="0" smtClean="0">
                <a:solidFill>
                  <a:srgbClr val="002060"/>
                </a:solidFill>
              </a:rPr>
              <a:t>receptor-binding</a:t>
            </a:r>
          </a:p>
          <a:p>
            <a:pPr lvl="3" indent="-180000"/>
            <a:r>
              <a:rPr lang="en-US" sz="1600" dirty="0" smtClean="0">
                <a:solidFill>
                  <a:srgbClr val="002060"/>
                </a:solidFill>
              </a:rPr>
              <a:t>in vivo</a:t>
            </a:r>
            <a:endParaRPr lang="en-US" sz="1600" b="0" dirty="0" smtClean="0">
              <a:solidFill>
                <a:srgbClr val="002060"/>
              </a:solidFill>
            </a:endParaRPr>
          </a:p>
          <a:p>
            <a:pPr indent="-180000">
              <a:buFont typeface="Arial" pitchFamily="34" charset="0"/>
              <a:buChar char="•"/>
            </a:pPr>
            <a:r>
              <a:rPr lang="en-US" sz="1800" b="0" dirty="0" smtClean="0">
                <a:solidFill>
                  <a:srgbClr val="002060"/>
                </a:solidFill>
              </a:rPr>
              <a:t>Does it work? – clinical trials</a:t>
            </a:r>
          </a:p>
          <a:p>
            <a:pPr lvl="3" indent="-180000"/>
            <a:r>
              <a:rPr lang="en-US" sz="1600" dirty="0" smtClean="0">
                <a:solidFill>
                  <a:srgbClr val="002060"/>
                </a:solidFill>
              </a:rPr>
              <a:t>“end points” to judge clinical benefits need to be agreed</a:t>
            </a:r>
            <a:endParaRPr lang="en-US" sz="1600" b="0" dirty="0" smtClean="0">
              <a:solidFill>
                <a:srgbClr val="002060"/>
              </a:solidFill>
            </a:endParaRPr>
          </a:p>
          <a:p>
            <a:pPr lvl="3" indent="-180000"/>
            <a:r>
              <a:rPr lang="en-US" sz="1600" dirty="0" smtClean="0">
                <a:solidFill>
                  <a:srgbClr val="002060"/>
                </a:solidFill>
              </a:rPr>
              <a:t>n</a:t>
            </a:r>
            <a:r>
              <a:rPr lang="en-US" sz="1600" b="0" dirty="0" smtClean="0">
                <a:solidFill>
                  <a:srgbClr val="002060"/>
                </a:solidFill>
              </a:rPr>
              <a:t>eeds to be both clinically and statistically significant</a:t>
            </a:r>
          </a:p>
          <a:p>
            <a:pPr lvl="3" indent="-180000"/>
            <a:r>
              <a:rPr lang="en-US" sz="1600" dirty="0" smtClean="0">
                <a:solidFill>
                  <a:srgbClr val="002060"/>
                </a:solidFill>
              </a:rPr>
              <a:t>placebo effect needs to be accounted for</a:t>
            </a:r>
            <a:endParaRPr lang="en-US" sz="1600" b="0" dirty="0" smtClean="0">
              <a:solidFill>
                <a:srgbClr val="002060"/>
              </a:solidFill>
            </a:endParaRPr>
          </a:p>
          <a:p>
            <a:pPr indent="-180000">
              <a:buFont typeface="Arial" pitchFamily="34" charset="0"/>
              <a:buChar char="•"/>
            </a:pPr>
            <a:r>
              <a:rPr lang="en-US" sz="1800" b="0" dirty="0" smtClean="0">
                <a:solidFill>
                  <a:srgbClr val="002060"/>
                </a:solidFill>
              </a:rPr>
              <a:t>Mechanism of action </a:t>
            </a:r>
          </a:p>
          <a:p>
            <a:pPr lvl="3" indent="-180000"/>
            <a:r>
              <a:rPr lang="en-US" sz="1600" dirty="0" smtClean="0">
                <a:solidFill>
                  <a:srgbClr val="002060"/>
                </a:solidFill>
              </a:rPr>
              <a:t>s</a:t>
            </a:r>
            <a:r>
              <a:rPr lang="en-US" sz="1600" b="0" dirty="0" smtClean="0">
                <a:solidFill>
                  <a:srgbClr val="002060"/>
                </a:solidFill>
              </a:rPr>
              <a:t>ometimes informs safety information</a:t>
            </a:r>
          </a:p>
          <a:p>
            <a:pPr lvl="3" indent="-180000"/>
            <a:r>
              <a:rPr lang="en-US" sz="1600" dirty="0" smtClean="0">
                <a:solidFill>
                  <a:srgbClr val="002060"/>
                </a:solidFill>
              </a:rPr>
              <a:t>sometimes informs </a:t>
            </a:r>
            <a:r>
              <a:rPr lang="en-US" sz="1600" b="0" dirty="0" smtClean="0">
                <a:solidFill>
                  <a:srgbClr val="002060"/>
                </a:solidFill>
              </a:rPr>
              <a:t>drug interaction information</a:t>
            </a:r>
          </a:p>
        </p:txBody>
      </p:sp>
      <p:cxnSp>
        <p:nvCxnSpPr>
          <p:cNvPr id="6" name="Straight Connector 5"/>
          <p:cNvCxnSpPr/>
          <p:nvPr/>
        </p:nvCxnSpPr>
        <p:spPr>
          <a:xfrm>
            <a:off x="8820472"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8965FCB-C193-47C7-BA9B-8925BE36D90A}" type="slidenum">
              <a:rPr lang="en-AU" smtClean="0"/>
              <a:pPr/>
              <a:t>17</a:t>
            </a:fld>
            <a:endParaRPr lang="en-A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771550"/>
            <a:ext cx="8568952" cy="540060"/>
          </a:xfrm>
        </p:spPr>
        <p:txBody>
          <a:bodyPr>
            <a:noAutofit/>
          </a:bodyPr>
          <a:lstStyle/>
          <a:p>
            <a:r>
              <a:rPr lang="en-AU" sz="2400" dirty="0" smtClean="0"/>
              <a:t>History of </a:t>
            </a:r>
            <a:r>
              <a:rPr lang="en-AU" sz="2400" dirty="0" err="1" smtClean="0"/>
              <a:t>paliperidone</a:t>
            </a:r>
            <a:r>
              <a:rPr lang="en-AU" sz="2400" dirty="0" smtClean="0"/>
              <a:t/>
            </a:r>
            <a:br>
              <a:rPr lang="en-AU" sz="2400" dirty="0" smtClean="0"/>
            </a:br>
            <a:r>
              <a:rPr lang="en-AU" sz="2000" dirty="0" smtClean="0">
                <a:solidFill>
                  <a:srgbClr val="002060"/>
                </a:solidFill>
              </a:rPr>
              <a:t>Using medicines in a new patient population</a:t>
            </a:r>
            <a:endParaRPr lang="en-GB" sz="2000" dirty="0">
              <a:solidFill>
                <a:srgbClr val="002060"/>
              </a:solidFill>
            </a:endParaRPr>
          </a:p>
        </p:txBody>
      </p:sp>
      <p:sp>
        <p:nvSpPr>
          <p:cNvPr id="3" name="Slide Number Placeholder 2"/>
          <p:cNvSpPr>
            <a:spLocks noGrp="1"/>
          </p:cNvSpPr>
          <p:nvPr>
            <p:ph type="sldNum" sz="quarter" idx="12"/>
          </p:nvPr>
        </p:nvSpPr>
        <p:spPr/>
        <p:txBody>
          <a:bodyPr/>
          <a:lstStyle/>
          <a:p>
            <a:fld id="{88965FCB-C193-47C7-BA9B-8925BE36D90A}" type="slidenum">
              <a:rPr lang="en-AU" smtClean="0"/>
              <a:pPr/>
              <a:t>18</a:t>
            </a:fld>
            <a:endParaRPr lang="en-AU" dirty="0"/>
          </a:p>
        </p:txBody>
      </p:sp>
      <p:cxnSp>
        <p:nvCxnSpPr>
          <p:cNvPr id="32" name="Straight Connector 31"/>
          <p:cNvCxnSpPr/>
          <p:nvPr/>
        </p:nvCxnSpPr>
        <p:spPr>
          <a:xfrm>
            <a:off x="25152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6" name="Diagram 5"/>
          <p:cNvGraphicFramePr/>
          <p:nvPr>
            <p:extLst>
              <p:ext uri="{D42A27DB-BD31-4B8C-83A1-F6EECF244321}">
                <p14:modId xmlns:p14="http://schemas.microsoft.com/office/powerpoint/2010/main" val="906120112"/>
              </p:ext>
            </p:extLst>
          </p:nvPr>
        </p:nvGraphicFramePr>
        <p:xfrm>
          <a:off x="467544" y="1232820"/>
          <a:ext cx="8136904" cy="393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96195" y="1694084"/>
            <a:ext cx="504056" cy="553998"/>
          </a:xfrm>
          <a:prstGeom prst="rect">
            <a:avLst/>
          </a:prstGeom>
          <a:noFill/>
        </p:spPr>
        <p:txBody>
          <a:bodyPr wrap="square" rtlCol="0">
            <a:spAutoFit/>
          </a:bodyPr>
          <a:lstStyle/>
          <a:p>
            <a:r>
              <a:rPr lang="en-AU" sz="3000" b="1" dirty="0" smtClean="0">
                <a:solidFill>
                  <a:srgbClr val="002060"/>
                </a:solidFill>
              </a:rPr>
              <a:t>1</a:t>
            </a:r>
            <a:endParaRPr lang="en-AU" sz="3000" b="1" dirty="0">
              <a:solidFill>
                <a:srgbClr val="002060"/>
              </a:solidFill>
            </a:endParaRPr>
          </a:p>
        </p:txBody>
      </p:sp>
      <p:sp>
        <p:nvSpPr>
          <p:cNvPr id="18" name="TextBox 17"/>
          <p:cNvSpPr txBox="1"/>
          <p:nvPr/>
        </p:nvSpPr>
        <p:spPr>
          <a:xfrm>
            <a:off x="1075441" y="2910610"/>
            <a:ext cx="504056" cy="553998"/>
          </a:xfrm>
          <a:prstGeom prst="rect">
            <a:avLst/>
          </a:prstGeom>
          <a:noFill/>
        </p:spPr>
        <p:txBody>
          <a:bodyPr wrap="square" rtlCol="0">
            <a:spAutoFit/>
          </a:bodyPr>
          <a:lstStyle/>
          <a:p>
            <a:r>
              <a:rPr lang="en-AU" sz="3000" b="1" dirty="0" smtClean="0">
                <a:solidFill>
                  <a:srgbClr val="002060"/>
                </a:solidFill>
              </a:rPr>
              <a:t>2</a:t>
            </a:r>
            <a:endParaRPr lang="en-AU" sz="3000" b="1" dirty="0">
              <a:solidFill>
                <a:srgbClr val="002060"/>
              </a:solidFill>
            </a:endParaRPr>
          </a:p>
        </p:txBody>
      </p:sp>
      <p:sp>
        <p:nvSpPr>
          <p:cNvPr id="19" name="TextBox 18"/>
          <p:cNvSpPr txBox="1"/>
          <p:nvPr/>
        </p:nvSpPr>
        <p:spPr>
          <a:xfrm>
            <a:off x="796195" y="4083918"/>
            <a:ext cx="504056" cy="553998"/>
          </a:xfrm>
          <a:prstGeom prst="rect">
            <a:avLst/>
          </a:prstGeom>
          <a:noFill/>
        </p:spPr>
        <p:txBody>
          <a:bodyPr wrap="square" rtlCol="0">
            <a:spAutoFit/>
          </a:bodyPr>
          <a:lstStyle/>
          <a:p>
            <a:r>
              <a:rPr lang="en-AU" sz="3000" b="1" dirty="0">
                <a:solidFill>
                  <a:srgbClr val="002060"/>
                </a:solidFill>
              </a:rPr>
              <a:t>3</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8965FCB-C193-47C7-BA9B-8925BE36D90A}" type="slidenum">
              <a:rPr lang="en-AU" smtClean="0"/>
              <a:pPr/>
              <a:t>19</a:t>
            </a:fld>
            <a:endParaRPr lang="en-AU" dirty="0"/>
          </a:p>
        </p:txBody>
      </p:sp>
      <p:cxnSp>
        <p:nvCxnSpPr>
          <p:cNvPr id="32" name="Straight Connector 31"/>
          <p:cNvCxnSpPr/>
          <p:nvPr/>
        </p:nvCxnSpPr>
        <p:spPr>
          <a:xfrm>
            <a:off x="25152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691680" y="4371950"/>
            <a:ext cx="4464496" cy="646331"/>
          </a:xfrm>
          <a:prstGeom prst="rect">
            <a:avLst/>
          </a:prstGeom>
          <a:noFill/>
        </p:spPr>
        <p:txBody>
          <a:bodyPr wrap="square" rtlCol="0">
            <a:spAutoFit/>
          </a:bodyPr>
          <a:lstStyle/>
          <a:p>
            <a:pPr lvl="0"/>
            <a:r>
              <a:rPr lang="en-AU" dirty="0">
                <a:solidFill>
                  <a:srgbClr val="002060"/>
                </a:solidFill>
              </a:rPr>
              <a:t>See the </a:t>
            </a:r>
            <a:r>
              <a:rPr lang="en-AU" dirty="0" err="1">
                <a:solidFill>
                  <a:schemeClr val="bg1"/>
                </a:solidFill>
                <a:hlinkClick r:id="rId3"/>
              </a:rPr>
              <a:t>AusPAR</a:t>
            </a:r>
            <a:r>
              <a:rPr lang="en-AU" dirty="0">
                <a:solidFill>
                  <a:schemeClr val="bg1"/>
                </a:solidFill>
              </a:rPr>
              <a:t> for more information.</a:t>
            </a:r>
            <a:endParaRPr lang="en-GB" dirty="0">
              <a:solidFill>
                <a:schemeClr val="bg1"/>
              </a:solidFill>
            </a:endParaRPr>
          </a:p>
          <a:p>
            <a:endParaRPr lang="en-AU" dirty="0"/>
          </a:p>
        </p:txBody>
      </p:sp>
      <p:graphicFrame>
        <p:nvGraphicFramePr>
          <p:cNvPr id="8" name="Diagram 7"/>
          <p:cNvGraphicFramePr/>
          <p:nvPr>
            <p:extLst>
              <p:ext uri="{D42A27DB-BD31-4B8C-83A1-F6EECF244321}">
                <p14:modId xmlns:p14="http://schemas.microsoft.com/office/powerpoint/2010/main" val="3467301620"/>
              </p:ext>
            </p:extLst>
          </p:nvPr>
        </p:nvGraphicFramePr>
        <p:xfrm>
          <a:off x="467544" y="1131590"/>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1"/>
          <p:cNvSpPr>
            <a:spLocks noGrp="1"/>
          </p:cNvSpPr>
          <p:nvPr>
            <p:ph type="title"/>
          </p:nvPr>
        </p:nvSpPr>
        <p:spPr>
          <a:xfrm>
            <a:off x="683568" y="708802"/>
            <a:ext cx="8568952" cy="540060"/>
          </a:xfrm>
        </p:spPr>
        <p:txBody>
          <a:bodyPr>
            <a:noAutofit/>
          </a:bodyPr>
          <a:lstStyle/>
          <a:p>
            <a:r>
              <a:rPr lang="en-AU" sz="2400" dirty="0" smtClean="0"/>
              <a:t>Outcome for </a:t>
            </a:r>
            <a:r>
              <a:rPr lang="en-AU" sz="2400" dirty="0" err="1" smtClean="0"/>
              <a:t>paliperidone</a:t>
            </a:r>
            <a:r>
              <a:rPr lang="en-AU" sz="2400" dirty="0" smtClean="0"/>
              <a:t/>
            </a:r>
            <a:br>
              <a:rPr lang="en-AU" sz="2400" dirty="0" smtClean="0"/>
            </a:br>
            <a:r>
              <a:rPr lang="en-AU" sz="2000" dirty="0" smtClean="0">
                <a:solidFill>
                  <a:srgbClr val="002060"/>
                </a:solidFill>
              </a:rPr>
              <a:t>Using medicines in a new patient population</a:t>
            </a:r>
            <a:endParaRPr lang="en-GB" sz="2000" dirty="0">
              <a:solidFill>
                <a:srgbClr val="002060"/>
              </a:solidFill>
            </a:endParaRPr>
          </a:p>
        </p:txBody>
      </p:sp>
      <p:sp>
        <p:nvSpPr>
          <p:cNvPr id="10" name="TextBox 9"/>
          <p:cNvSpPr txBox="1"/>
          <p:nvPr/>
        </p:nvSpPr>
        <p:spPr>
          <a:xfrm>
            <a:off x="808965" y="1635646"/>
            <a:ext cx="504056" cy="553998"/>
          </a:xfrm>
          <a:prstGeom prst="rect">
            <a:avLst/>
          </a:prstGeom>
          <a:noFill/>
        </p:spPr>
        <p:txBody>
          <a:bodyPr wrap="square" rtlCol="0">
            <a:spAutoFit/>
          </a:bodyPr>
          <a:lstStyle/>
          <a:p>
            <a:r>
              <a:rPr lang="en-AU" sz="3000" b="1" dirty="0" smtClean="0">
                <a:solidFill>
                  <a:schemeClr val="bg1"/>
                </a:solidFill>
              </a:rPr>
              <a:t>4</a:t>
            </a:r>
            <a:endParaRPr lang="en-AU" sz="3000" b="1" dirty="0">
              <a:solidFill>
                <a:schemeClr val="bg1"/>
              </a:solidFill>
            </a:endParaRPr>
          </a:p>
        </p:txBody>
      </p:sp>
      <p:sp>
        <p:nvSpPr>
          <p:cNvPr id="11" name="TextBox 10"/>
          <p:cNvSpPr txBox="1"/>
          <p:nvPr/>
        </p:nvSpPr>
        <p:spPr>
          <a:xfrm>
            <a:off x="1133219" y="2859782"/>
            <a:ext cx="504056" cy="553998"/>
          </a:xfrm>
          <a:prstGeom prst="rect">
            <a:avLst/>
          </a:prstGeom>
          <a:noFill/>
        </p:spPr>
        <p:txBody>
          <a:bodyPr wrap="square" rtlCol="0">
            <a:spAutoFit/>
          </a:bodyPr>
          <a:lstStyle/>
          <a:p>
            <a:r>
              <a:rPr lang="en-AU" sz="3000" b="1" dirty="0">
                <a:solidFill>
                  <a:schemeClr val="bg1"/>
                </a:solidFill>
              </a:rPr>
              <a:t>5</a:t>
            </a:r>
          </a:p>
        </p:txBody>
      </p:sp>
      <p:sp>
        <p:nvSpPr>
          <p:cNvPr id="12" name="TextBox 11"/>
          <p:cNvSpPr txBox="1"/>
          <p:nvPr/>
        </p:nvSpPr>
        <p:spPr>
          <a:xfrm>
            <a:off x="840033" y="4091398"/>
            <a:ext cx="504056" cy="553998"/>
          </a:xfrm>
          <a:prstGeom prst="rect">
            <a:avLst/>
          </a:prstGeom>
          <a:noFill/>
        </p:spPr>
        <p:txBody>
          <a:bodyPr wrap="square" rtlCol="0">
            <a:spAutoFit/>
          </a:bodyPr>
          <a:lstStyle/>
          <a:p>
            <a:r>
              <a:rPr lang="en-AU" sz="3000" b="1" dirty="0">
                <a:solidFill>
                  <a:schemeClr val="bg1"/>
                </a:solidFill>
              </a:rPr>
              <a:t>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71550"/>
            <a:ext cx="6408712" cy="365342"/>
          </a:xfrm>
        </p:spPr>
        <p:txBody>
          <a:bodyPr>
            <a:noAutofit/>
          </a:bodyPr>
          <a:lstStyle/>
          <a:p>
            <a:r>
              <a:rPr lang="en-AU" sz="3000" dirty="0" smtClean="0"/>
              <a:t>Overview</a:t>
            </a:r>
            <a:endParaRPr lang="en-AU" sz="3000" dirty="0"/>
          </a:p>
        </p:txBody>
      </p:sp>
      <p:sp>
        <p:nvSpPr>
          <p:cNvPr id="3" name="Text Placeholder 2"/>
          <p:cNvSpPr>
            <a:spLocks noGrp="1"/>
          </p:cNvSpPr>
          <p:nvPr>
            <p:ph type="body" idx="1"/>
          </p:nvPr>
        </p:nvSpPr>
        <p:spPr>
          <a:xfrm>
            <a:off x="539552" y="1275606"/>
            <a:ext cx="4176464" cy="1709141"/>
          </a:xfrm>
        </p:spPr>
        <p:txBody>
          <a:bodyPr/>
          <a:lstStyle/>
          <a:p>
            <a:pPr marL="266700" indent="-266700">
              <a:spcBef>
                <a:spcPts val="1200"/>
              </a:spcBef>
              <a:buFont typeface="Arial" pitchFamily="34" charset="0"/>
              <a:buChar char="•"/>
            </a:pPr>
            <a:r>
              <a:rPr lang="en-AU" sz="1800" dirty="0" smtClean="0"/>
              <a:t>Who’s checking your medicines?</a:t>
            </a:r>
          </a:p>
          <a:p>
            <a:pPr marL="625475" indent="-266700">
              <a:spcBef>
                <a:spcPts val="1200"/>
              </a:spcBef>
              <a:buFont typeface="Arial" pitchFamily="34" charset="0"/>
              <a:buChar char="−"/>
            </a:pPr>
            <a:r>
              <a:rPr lang="en-AU" sz="1600" dirty="0" smtClean="0"/>
              <a:t>Regulated medicine categories</a:t>
            </a:r>
          </a:p>
          <a:p>
            <a:pPr marL="266700" indent="-266700">
              <a:spcBef>
                <a:spcPts val="1200"/>
              </a:spcBef>
              <a:buFont typeface="Arial" pitchFamily="34" charset="0"/>
              <a:buChar char="•"/>
            </a:pPr>
            <a:r>
              <a:rPr lang="en-AU" sz="1800" dirty="0" smtClean="0"/>
              <a:t>Registered medicines</a:t>
            </a:r>
          </a:p>
          <a:p>
            <a:pPr marL="625475" indent="-266700">
              <a:spcBef>
                <a:spcPts val="1200"/>
              </a:spcBef>
              <a:buFont typeface="Arial" pitchFamily="34" charset="0"/>
              <a:buChar char="−"/>
            </a:pPr>
            <a:r>
              <a:rPr lang="en-AU" sz="1600" dirty="0" smtClean="0"/>
              <a:t>Over-the-counter medicine regulation</a:t>
            </a:r>
          </a:p>
          <a:p>
            <a:pPr marL="625475" indent="-266700">
              <a:spcBef>
                <a:spcPts val="1200"/>
              </a:spcBef>
              <a:buFont typeface="Arial" pitchFamily="34" charset="0"/>
              <a:buChar char="−"/>
            </a:pPr>
            <a:r>
              <a:rPr lang="en-AU" sz="1600" dirty="0" smtClean="0"/>
              <a:t>Generic medicines - bioavailability</a:t>
            </a:r>
          </a:p>
          <a:p>
            <a:pPr marL="625475" indent="-266700">
              <a:spcBef>
                <a:spcPts val="1200"/>
              </a:spcBef>
              <a:buFont typeface="Arial" pitchFamily="34" charset="0"/>
              <a:buChar char="−"/>
            </a:pPr>
            <a:r>
              <a:rPr lang="en-AU" sz="1600" dirty="0" smtClean="0"/>
              <a:t>Quality, safety and efficacy data</a:t>
            </a:r>
          </a:p>
          <a:p>
            <a:pPr marL="625475" indent="-266700">
              <a:spcBef>
                <a:spcPts val="1200"/>
              </a:spcBef>
              <a:buFont typeface="Arial" pitchFamily="34" charset="0"/>
              <a:buChar char="−"/>
            </a:pPr>
            <a:r>
              <a:rPr lang="en-US" sz="1600" dirty="0" smtClean="0"/>
              <a:t>Australian Public Assessment Reports</a:t>
            </a:r>
          </a:p>
          <a:p>
            <a:pPr marL="625475" indent="-266700">
              <a:spcBef>
                <a:spcPts val="1200"/>
              </a:spcBef>
              <a:buFont typeface="Arial" pitchFamily="34" charset="0"/>
              <a:buChar char="−"/>
            </a:pPr>
            <a:r>
              <a:rPr lang="en-AU" sz="1600" dirty="0" smtClean="0"/>
              <a:t>Assessing and managing risk</a:t>
            </a:r>
          </a:p>
          <a:p>
            <a:pPr marL="625475" indent="-266700">
              <a:spcBef>
                <a:spcPts val="1200"/>
              </a:spcBef>
              <a:buFont typeface="Arial" pitchFamily="34" charset="0"/>
              <a:buChar char="−"/>
            </a:pPr>
            <a:r>
              <a:rPr lang="en-US" sz="1600" dirty="0" smtClean="0"/>
              <a:t>Medicines scheduling</a:t>
            </a:r>
            <a:endParaRPr lang="en-AU" sz="1600" dirty="0" smtClean="0"/>
          </a:p>
        </p:txBody>
      </p:sp>
      <p:sp>
        <p:nvSpPr>
          <p:cNvPr id="5" name="TextBox 4"/>
          <p:cNvSpPr txBox="1"/>
          <p:nvPr/>
        </p:nvSpPr>
        <p:spPr>
          <a:xfrm>
            <a:off x="5004048" y="1203598"/>
            <a:ext cx="3816424" cy="3077766"/>
          </a:xfrm>
          <a:prstGeom prst="rect">
            <a:avLst/>
          </a:prstGeom>
          <a:noFill/>
        </p:spPr>
        <p:txBody>
          <a:bodyPr wrap="square" rtlCol="0">
            <a:spAutoFit/>
          </a:bodyPr>
          <a:lstStyle/>
          <a:p>
            <a:pPr marL="266700" indent="-266700">
              <a:spcBef>
                <a:spcPts val="1200"/>
              </a:spcBef>
              <a:buFont typeface="Arial" pitchFamily="34" charset="0"/>
              <a:buChar char="•"/>
            </a:pPr>
            <a:r>
              <a:rPr lang="en-AU" dirty="0" smtClean="0">
                <a:solidFill>
                  <a:schemeClr val="bg1"/>
                </a:solidFill>
              </a:rPr>
              <a:t>Lower risk medicines</a:t>
            </a:r>
          </a:p>
          <a:p>
            <a:pPr marL="625475" indent="-266700">
              <a:spcBef>
                <a:spcPts val="1200"/>
              </a:spcBef>
              <a:buFont typeface="Arial" pitchFamily="34" charset="0"/>
              <a:buChar char="−"/>
            </a:pPr>
            <a:r>
              <a:rPr lang="en-AU" sz="1600" dirty="0" smtClean="0">
                <a:solidFill>
                  <a:schemeClr val="bg1"/>
                </a:solidFill>
              </a:rPr>
              <a:t>Conditions for supply</a:t>
            </a:r>
          </a:p>
          <a:p>
            <a:pPr marL="266700" lvl="0" indent="-266700">
              <a:spcBef>
                <a:spcPts val="1200"/>
              </a:spcBef>
              <a:buFont typeface="Arial" pitchFamily="34" charset="0"/>
              <a:buChar char="•"/>
            </a:pPr>
            <a:r>
              <a:rPr lang="en-AU" dirty="0" smtClean="0">
                <a:solidFill>
                  <a:srgbClr val="FFFFFF"/>
                </a:solidFill>
              </a:rPr>
              <a:t>Access to unauthorised medicines</a:t>
            </a:r>
          </a:p>
          <a:p>
            <a:pPr marL="266700" indent="-266700">
              <a:spcBef>
                <a:spcPts val="1200"/>
              </a:spcBef>
              <a:buFont typeface="Arial" pitchFamily="34" charset="0"/>
              <a:buChar char="•"/>
            </a:pPr>
            <a:r>
              <a:rPr lang="en-AU" dirty="0" smtClean="0">
                <a:solidFill>
                  <a:schemeClr val="bg1"/>
                </a:solidFill>
              </a:rPr>
              <a:t>Advertising medicines</a:t>
            </a:r>
          </a:p>
          <a:p>
            <a:pPr marL="266700" indent="-266700">
              <a:spcBef>
                <a:spcPts val="1200"/>
              </a:spcBef>
              <a:buFont typeface="Arial" pitchFamily="34" charset="0"/>
              <a:buChar char="•"/>
            </a:pPr>
            <a:r>
              <a:rPr lang="en-AU" dirty="0" smtClean="0">
                <a:solidFill>
                  <a:schemeClr val="bg1"/>
                </a:solidFill>
              </a:rPr>
              <a:t>Changing medicine technologies</a:t>
            </a:r>
          </a:p>
          <a:p>
            <a:pPr marL="266700" indent="-266700">
              <a:spcBef>
                <a:spcPts val="1200"/>
              </a:spcBef>
              <a:buFont typeface="Arial" pitchFamily="34" charset="0"/>
              <a:buChar char="•"/>
            </a:pPr>
            <a:r>
              <a:rPr lang="en-AU" dirty="0" smtClean="0">
                <a:solidFill>
                  <a:schemeClr val="bg1"/>
                </a:solidFill>
              </a:rPr>
              <a:t>Other education modules</a:t>
            </a:r>
          </a:p>
          <a:p>
            <a:endParaRPr lang="en-GB" dirty="0">
              <a:solidFill>
                <a:schemeClr val="bg1"/>
              </a:solidFill>
            </a:endParaRPr>
          </a:p>
        </p:txBody>
      </p:sp>
      <p:sp>
        <p:nvSpPr>
          <p:cNvPr id="4" name="Slide Number Placeholder 3"/>
          <p:cNvSpPr>
            <a:spLocks noGrp="1"/>
          </p:cNvSpPr>
          <p:nvPr>
            <p:ph type="sldNum" sz="quarter" idx="12"/>
          </p:nvPr>
        </p:nvSpPr>
        <p:spPr>
          <a:xfrm>
            <a:off x="6553200" y="4818186"/>
            <a:ext cx="2267272" cy="273844"/>
          </a:xfrm>
        </p:spPr>
        <p:txBody>
          <a:bodyPr/>
          <a:lstStyle/>
          <a:p>
            <a:fld id="{88965FCB-C193-47C7-BA9B-8925BE36D90A}" type="slidenum">
              <a:rPr lang="en-AU" smtClean="0"/>
              <a:pPr/>
              <a:t>2</a:t>
            </a:fld>
            <a:endParaRPr lang="en-A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5020022"/>
            <a:ext cx="914400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544" y="771550"/>
            <a:ext cx="8280920" cy="540060"/>
          </a:xfrm>
        </p:spPr>
        <p:txBody>
          <a:bodyPr>
            <a:noAutofit/>
          </a:bodyPr>
          <a:lstStyle/>
          <a:p>
            <a:r>
              <a:rPr lang="en-AU" sz="3000" dirty="0" smtClean="0"/>
              <a:t>Find out more by reading an </a:t>
            </a:r>
            <a:r>
              <a:rPr lang="en-AU" sz="3000" dirty="0" err="1" smtClean="0"/>
              <a:t>AusPAR</a:t>
            </a:r>
            <a:r>
              <a:rPr lang="en-AU" sz="3000" dirty="0" smtClean="0"/>
              <a:t>!</a:t>
            </a:r>
            <a:r>
              <a:rPr lang="en-AU" sz="3200" dirty="0" smtClean="0">
                <a:solidFill>
                  <a:srgbClr val="002060"/>
                </a:solidFill>
              </a:rPr>
              <a:t/>
            </a:r>
            <a:br>
              <a:rPr lang="en-AU" sz="3200" dirty="0" smtClean="0">
                <a:solidFill>
                  <a:srgbClr val="002060"/>
                </a:solidFill>
              </a:rPr>
            </a:br>
            <a:endParaRPr lang="en-AU" sz="30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20</a:t>
            </a:fld>
            <a:endParaRPr lang="en-AU" dirty="0"/>
          </a:p>
        </p:txBody>
      </p:sp>
      <p:sp>
        <p:nvSpPr>
          <p:cNvPr id="4" name="Content Placeholder 3"/>
          <p:cNvSpPr>
            <a:spLocks noGrp="1"/>
          </p:cNvSpPr>
          <p:nvPr>
            <p:ph sz="half" idx="13"/>
          </p:nvPr>
        </p:nvSpPr>
        <p:spPr>
          <a:xfrm>
            <a:off x="395536" y="1491630"/>
            <a:ext cx="3096344" cy="2952328"/>
          </a:xfrm>
          <a:solidFill>
            <a:srgbClr val="C8D88B"/>
          </a:solidFill>
        </p:spPr>
        <p:txBody>
          <a:bodyPr>
            <a:noAutofit/>
          </a:bodyPr>
          <a:lstStyle/>
          <a:p>
            <a:pPr marL="342000" indent="0">
              <a:spcBef>
                <a:spcPts val="1200"/>
              </a:spcBef>
            </a:pPr>
            <a:endParaRPr lang="en-AU" sz="800" b="0" dirty="0" smtClean="0">
              <a:solidFill>
                <a:srgbClr val="002060"/>
              </a:solidFill>
            </a:endParaRPr>
          </a:p>
          <a:p>
            <a:pPr marL="342000" indent="0">
              <a:spcBef>
                <a:spcPts val="0"/>
              </a:spcBef>
            </a:pPr>
            <a:r>
              <a:rPr lang="en-AU" sz="1800" b="0" dirty="0" smtClean="0">
                <a:solidFill>
                  <a:srgbClr val="002060"/>
                </a:solidFill>
              </a:rPr>
              <a:t>An </a:t>
            </a:r>
            <a:r>
              <a:rPr lang="en-AU" sz="1800" b="0" dirty="0" smtClean="0">
                <a:solidFill>
                  <a:srgbClr val="002060"/>
                </a:solidFill>
                <a:hlinkClick r:id="rId3"/>
              </a:rPr>
              <a:t>Australian Public Assessment Report </a:t>
            </a:r>
            <a:r>
              <a:rPr lang="en-AU" sz="1800" b="0" dirty="0" smtClean="0">
                <a:solidFill>
                  <a:srgbClr val="002060"/>
                </a:solidFill>
              </a:rPr>
              <a:t>provides information about the evaluation of a prescription medicine and the considerations that led the TGA to approve or not approve an application to register a prescription medicine </a:t>
            </a:r>
          </a:p>
          <a:p>
            <a:endParaRPr lang="en-AU" dirty="0" smtClean="0"/>
          </a:p>
          <a:p>
            <a:endParaRPr lang="en-AU" dirty="0"/>
          </a:p>
        </p:txBody>
      </p:sp>
      <p:pic>
        <p:nvPicPr>
          <p:cNvPr id="15361" name="Picture 1"/>
          <p:cNvPicPr>
            <a:picLocks noChangeAspect="1" noChangeArrowheads="1"/>
          </p:cNvPicPr>
          <p:nvPr/>
        </p:nvPicPr>
        <p:blipFill>
          <a:blip r:embed="rId4" cstate="print"/>
          <a:srcRect/>
          <a:stretch>
            <a:fillRect/>
          </a:stretch>
        </p:blipFill>
        <p:spPr bwMode="auto">
          <a:xfrm>
            <a:off x="3563888" y="1491630"/>
            <a:ext cx="5083256" cy="2255810"/>
          </a:xfrm>
          <a:prstGeom prst="rect">
            <a:avLst/>
          </a:prstGeom>
          <a:noFill/>
          <a:ln w="9525">
            <a:solidFill>
              <a:schemeClr val="accent1">
                <a:shade val="50000"/>
              </a:schemeClr>
            </a:solidFill>
            <a:miter lim="800000"/>
            <a:headEnd/>
            <a:tailEnd/>
          </a:ln>
        </p:spPr>
      </p:pic>
      <p:sp>
        <p:nvSpPr>
          <p:cNvPr id="9" name="TextBox 8"/>
          <p:cNvSpPr txBox="1"/>
          <p:nvPr/>
        </p:nvSpPr>
        <p:spPr>
          <a:xfrm>
            <a:off x="467544" y="3867894"/>
            <a:ext cx="5040560" cy="369332"/>
          </a:xfrm>
          <a:prstGeom prst="rect">
            <a:avLst/>
          </a:prstGeom>
          <a:noFill/>
        </p:spPr>
        <p:txBody>
          <a:bodyPr wrap="square" rtlCol="0">
            <a:spAutoFit/>
          </a:bodyPr>
          <a:lstStyle/>
          <a:p>
            <a:endParaRPr lang="en-GB" dirty="0"/>
          </a:p>
        </p:txBody>
      </p:sp>
      <p:grpSp>
        <p:nvGrpSpPr>
          <p:cNvPr id="12" name="Group 11"/>
          <p:cNvGrpSpPr/>
          <p:nvPr/>
        </p:nvGrpSpPr>
        <p:grpSpPr>
          <a:xfrm>
            <a:off x="3059832" y="3867894"/>
            <a:ext cx="5616624" cy="936104"/>
            <a:chOff x="3203848" y="3723878"/>
            <a:chExt cx="5472608" cy="1224136"/>
          </a:xfrm>
        </p:grpSpPr>
        <p:sp>
          <p:nvSpPr>
            <p:cNvPr id="11" name="Rounded Rectangle 10"/>
            <p:cNvSpPr/>
            <p:nvPr/>
          </p:nvSpPr>
          <p:spPr>
            <a:xfrm>
              <a:off x="3203848" y="3723878"/>
              <a:ext cx="5472608"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635896" y="3723878"/>
              <a:ext cx="4896544" cy="1086688"/>
            </a:xfrm>
            <a:prstGeom prst="rect">
              <a:avLst/>
            </a:prstGeom>
            <a:solidFill>
              <a:schemeClr val="accent1"/>
            </a:solidFill>
          </p:spPr>
          <p:txBody>
            <a:bodyPr wrap="square" rtlCol="0">
              <a:spAutoFit/>
            </a:bodyPr>
            <a:lstStyle/>
            <a:p>
              <a:r>
                <a:rPr lang="en-AU" sz="1600" dirty="0" smtClean="0">
                  <a:solidFill>
                    <a:schemeClr val="bg1"/>
                  </a:solidFill>
                </a:rPr>
                <a:t>Includes summaries of </a:t>
              </a:r>
              <a:r>
                <a:rPr lang="en-AU" sz="1600" dirty="0" err="1" smtClean="0">
                  <a:solidFill>
                    <a:schemeClr val="bg1"/>
                  </a:solidFill>
                </a:rPr>
                <a:t>pharmacodynamics</a:t>
              </a:r>
              <a:r>
                <a:rPr lang="en-AU" sz="1600" dirty="0" smtClean="0">
                  <a:solidFill>
                    <a:schemeClr val="bg1"/>
                  </a:solidFill>
                </a:rPr>
                <a:t>, pharmacokinetics, efficacy and safety, as well as the first and second round benefit-risk assessments</a:t>
              </a:r>
            </a:p>
          </p:txBody>
        </p:sp>
      </p:grpSp>
      <p:pic>
        <p:nvPicPr>
          <p:cNvPr id="13" name="Picture 12"/>
          <p:cNvPicPr>
            <a:picLocks noChangeAspect="1"/>
          </p:cNvPicPr>
          <p:nvPr/>
        </p:nvPicPr>
        <p:blipFill>
          <a:blip r:embed="rId5" cstate="print"/>
          <a:stretch>
            <a:fillRect/>
          </a:stretch>
        </p:blipFill>
        <p:spPr>
          <a:xfrm>
            <a:off x="3203848" y="3939902"/>
            <a:ext cx="288032" cy="28803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820472"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2" descr="http://intranet.tga/images/istock/misc-wordrisk-17815458.jpg"/>
          <p:cNvPicPr>
            <a:picLocks noChangeAspect="1" noChangeArrowheads="1"/>
          </p:cNvPicPr>
          <p:nvPr/>
        </p:nvPicPr>
        <p:blipFill>
          <a:blip r:embed="rId3" cstate="print"/>
          <a:srcRect/>
          <a:stretch>
            <a:fillRect/>
          </a:stretch>
        </p:blipFill>
        <p:spPr bwMode="auto">
          <a:xfrm>
            <a:off x="6099807" y="1995686"/>
            <a:ext cx="3044193" cy="2283718"/>
          </a:xfrm>
          <a:prstGeom prst="rect">
            <a:avLst/>
          </a:prstGeom>
          <a:noFill/>
          <a:ln>
            <a:solidFill>
              <a:schemeClr val="accent1"/>
            </a:solidFill>
          </a:ln>
        </p:spPr>
      </p:pic>
      <p:sp>
        <p:nvSpPr>
          <p:cNvPr id="2" name="Title 1"/>
          <p:cNvSpPr>
            <a:spLocks noGrp="1"/>
          </p:cNvSpPr>
          <p:nvPr>
            <p:ph type="title"/>
          </p:nvPr>
        </p:nvSpPr>
        <p:spPr>
          <a:xfrm>
            <a:off x="539552" y="843558"/>
            <a:ext cx="8280920" cy="540060"/>
          </a:xfrm>
        </p:spPr>
        <p:txBody>
          <a:bodyPr>
            <a:normAutofit fontScale="90000"/>
          </a:bodyPr>
          <a:lstStyle/>
          <a:p>
            <a:r>
              <a:rPr lang="en-US" sz="3300" dirty="0" smtClean="0"/>
              <a:t>Assessing and managing risk</a:t>
            </a:r>
            <a:r>
              <a:rPr lang="en-US" sz="2800" dirty="0" smtClean="0"/>
              <a:t/>
            </a:r>
            <a:br>
              <a:rPr lang="en-US" sz="2800" dirty="0" smtClean="0"/>
            </a:br>
            <a:r>
              <a:rPr lang="en-US" sz="2800" dirty="0" smtClean="0">
                <a:solidFill>
                  <a:srgbClr val="002060"/>
                </a:solidFill>
              </a:rPr>
              <a:t>What do we do?</a:t>
            </a:r>
            <a:endParaRPr lang="en-US" sz="2800" dirty="0">
              <a:solidFill>
                <a:srgbClr val="002060"/>
              </a:solidFill>
            </a:endParaRPr>
          </a:p>
        </p:txBody>
      </p:sp>
      <p:sp>
        <p:nvSpPr>
          <p:cNvPr id="3" name="Content Placeholder 2"/>
          <p:cNvSpPr>
            <a:spLocks noGrp="1"/>
          </p:cNvSpPr>
          <p:nvPr>
            <p:ph sz="quarter" idx="13"/>
          </p:nvPr>
        </p:nvSpPr>
        <p:spPr>
          <a:xfrm>
            <a:off x="539552" y="1779662"/>
            <a:ext cx="5688632" cy="2664296"/>
          </a:xfrm>
          <a:solidFill>
            <a:srgbClr val="C8D88B"/>
          </a:solidFill>
        </p:spPr>
        <p:txBody>
          <a:bodyPr>
            <a:normAutofit/>
          </a:bodyPr>
          <a:lstStyle/>
          <a:p>
            <a:pPr indent="-180000">
              <a:buFont typeface="Arial" pitchFamily="34" charset="0"/>
              <a:buChar char="•"/>
            </a:pPr>
            <a:endParaRPr lang="en-US" sz="800" b="0" dirty="0" smtClean="0">
              <a:solidFill>
                <a:srgbClr val="002060"/>
              </a:solidFill>
            </a:endParaRPr>
          </a:p>
          <a:p>
            <a:pPr indent="-180000">
              <a:buFont typeface="Arial" pitchFamily="34" charset="0"/>
              <a:buChar char="•"/>
            </a:pPr>
            <a:r>
              <a:rPr lang="en-US" sz="1800" b="0" dirty="0" smtClean="0">
                <a:solidFill>
                  <a:srgbClr val="002060"/>
                </a:solidFill>
              </a:rPr>
              <a:t>Consider risks – what are they?</a:t>
            </a:r>
          </a:p>
          <a:p>
            <a:pPr indent="-180000">
              <a:buFont typeface="Arial" pitchFamily="34" charset="0"/>
              <a:buChar char="•"/>
            </a:pPr>
            <a:r>
              <a:rPr lang="en-US" sz="1800" b="0" dirty="0" smtClean="0">
                <a:solidFill>
                  <a:srgbClr val="002060"/>
                </a:solidFill>
              </a:rPr>
              <a:t>Balance benefits with risks</a:t>
            </a:r>
          </a:p>
          <a:p>
            <a:pPr indent="-180000">
              <a:buFont typeface="Arial" pitchFamily="34" charset="0"/>
              <a:buChar char="•"/>
            </a:pPr>
            <a:r>
              <a:rPr lang="en-US" sz="1800" b="0" dirty="0" smtClean="0">
                <a:solidFill>
                  <a:srgbClr val="002060"/>
                </a:solidFill>
              </a:rPr>
              <a:t>Consider whether a medicine should be used in the proposed population for the proposed indication</a:t>
            </a:r>
          </a:p>
          <a:p>
            <a:pPr indent="-180000">
              <a:buFont typeface="Arial" pitchFamily="34" charset="0"/>
              <a:buChar char="•"/>
            </a:pPr>
            <a:r>
              <a:rPr lang="en-US" sz="1800" b="0" dirty="0" smtClean="0">
                <a:solidFill>
                  <a:srgbClr val="002060"/>
                </a:solidFill>
              </a:rPr>
              <a:t>Use Product Information document as a risk management tool</a:t>
            </a:r>
          </a:p>
          <a:p>
            <a:pPr indent="-180000">
              <a:buFont typeface="Arial" pitchFamily="34" charset="0"/>
              <a:buChar char="•"/>
            </a:pPr>
            <a:r>
              <a:rPr lang="en-US" sz="1800" b="0" dirty="0" smtClean="0">
                <a:solidFill>
                  <a:srgbClr val="002060"/>
                </a:solidFill>
              </a:rPr>
              <a:t>Consider other risk management tools</a:t>
            </a:r>
            <a:endParaRPr lang="en-US" sz="1800" dirty="0" smtClean="0"/>
          </a:p>
        </p:txBody>
      </p:sp>
      <p:sp>
        <p:nvSpPr>
          <p:cNvPr id="7" name="Slide Number Placeholder 6"/>
          <p:cNvSpPr>
            <a:spLocks noGrp="1"/>
          </p:cNvSpPr>
          <p:nvPr>
            <p:ph type="sldNum" sz="quarter" idx="12"/>
          </p:nvPr>
        </p:nvSpPr>
        <p:spPr/>
        <p:txBody>
          <a:bodyPr/>
          <a:lstStyle/>
          <a:p>
            <a:fld id="{88965FCB-C193-47C7-BA9B-8925BE36D90A}" type="slidenum">
              <a:rPr lang="en-AU" smtClean="0"/>
              <a:pPr/>
              <a:t>21</a:t>
            </a:fld>
            <a:endParaRPr lang="en-A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rmAutofit fontScale="90000"/>
          </a:bodyPr>
          <a:lstStyle/>
          <a:p>
            <a:r>
              <a:rPr lang="en-US" sz="3300" dirty="0" smtClean="0"/>
              <a:t>Product Information document</a:t>
            </a:r>
            <a:r>
              <a:rPr lang="en-US" sz="2800" dirty="0" smtClean="0"/>
              <a:t/>
            </a:r>
            <a:br>
              <a:rPr lang="en-US" sz="2800" dirty="0" smtClean="0"/>
            </a:br>
            <a:r>
              <a:rPr lang="en-US" sz="2800" dirty="0" smtClean="0">
                <a:solidFill>
                  <a:srgbClr val="002060"/>
                </a:solidFill>
              </a:rPr>
              <a:t>A risk management tool</a:t>
            </a:r>
            <a:endParaRPr lang="en-US" sz="2800" dirty="0">
              <a:solidFill>
                <a:srgbClr val="002060"/>
              </a:solidFill>
            </a:endParaRPr>
          </a:p>
        </p:txBody>
      </p:sp>
      <p:sp>
        <p:nvSpPr>
          <p:cNvPr id="3" name="Content Placeholder 2"/>
          <p:cNvSpPr>
            <a:spLocks noGrp="1"/>
          </p:cNvSpPr>
          <p:nvPr>
            <p:ph sz="quarter" idx="13"/>
          </p:nvPr>
        </p:nvSpPr>
        <p:spPr>
          <a:xfrm>
            <a:off x="539552" y="2067694"/>
            <a:ext cx="5400600" cy="2412000"/>
          </a:xfrm>
          <a:solidFill>
            <a:srgbClr val="C8D88B"/>
          </a:solidFill>
        </p:spPr>
        <p:txBody>
          <a:bodyPr>
            <a:normAutofit/>
          </a:bodyPr>
          <a:lstStyle/>
          <a:p>
            <a:pPr indent="-180000">
              <a:buFont typeface="Arial" pitchFamily="34" charset="0"/>
              <a:buChar char="•"/>
            </a:pPr>
            <a:endParaRPr lang="en-US" sz="800" b="0" dirty="0" smtClean="0">
              <a:solidFill>
                <a:srgbClr val="002060"/>
              </a:solidFill>
            </a:endParaRPr>
          </a:p>
          <a:p>
            <a:pPr indent="-180000">
              <a:spcBef>
                <a:spcPts val="400"/>
              </a:spcBef>
              <a:buFont typeface="Arial" pitchFamily="34" charset="0"/>
              <a:buChar char="•"/>
            </a:pPr>
            <a:r>
              <a:rPr lang="en-US" sz="1800" b="0" dirty="0" smtClean="0">
                <a:solidFill>
                  <a:srgbClr val="002060"/>
                </a:solidFill>
              </a:rPr>
              <a:t>The document is approved by the TGA</a:t>
            </a:r>
          </a:p>
          <a:p>
            <a:pPr indent="-180000">
              <a:buFont typeface="Arial" pitchFamily="34" charset="0"/>
              <a:buChar char="•"/>
            </a:pPr>
            <a:r>
              <a:rPr lang="en-US" sz="1800" b="0" dirty="0" smtClean="0">
                <a:solidFill>
                  <a:srgbClr val="002060"/>
                </a:solidFill>
              </a:rPr>
              <a:t>The product is only authorised for specified patient population for specified indications</a:t>
            </a:r>
          </a:p>
          <a:p>
            <a:pPr indent="-180000">
              <a:buFont typeface="Arial" pitchFamily="34" charset="0"/>
              <a:buChar char="•"/>
            </a:pPr>
            <a:r>
              <a:rPr lang="en-US" sz="1800" b="0" dirty="0" smtClean="0">
                <a:solidFill>
                  <a:srgbClr val="002060"/>
                </a:solidFill>
              </a:rPr>
              <a:t>All other use is ‘off-label’ and the benefit-risk profile has not been considered by the TGA</a:t>
            </a:r>
          </a:p>
          <a:p>
            <a:pPr indent="-180000">
              <a:buFont typeface="Arial"/>
              <a:buChar char="•"/>
            </a:pPr>
            <a:r>
              <a:rPr lang="en-US" sz="1800" b="0" dirty="0" smtClean="0">
                <a:solidFill>
                  <a:srgbClr val="002060"/>
                </a:solidFill>
              </a:rPr>
              <a:t>The precautions section gives details of some of the risks involved</a:t>
            </a:r>
            <a:endParaRPr lang="en-US" sz="1800" dirty="0" smtClean="0"/>
          </a:p>
        </p:txBody>
      </p:sp>
      <p:cxnSp>
        <p:nvCxnSpPr>
          <p:cNvPr id="6" name="Straight Connector 5"/>
          <p:cNvCxnSpPr/>
          <p:nvPr/>
        </p:nvCxnSpPr>
        <p:spPr>
          <a:xfrm>
            <a:off x="8820472"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8965FCB-C193-47C7-BA9B-8925BE36D90A}" type="slidenum">
              <a:rPr lang="en-AU" smtClean="0"/>
              <a:pPr/>
              <a:t>22</a:t>
            </a:fld>
            <a:endParaRPr lang="en-AU" dirty="0"/>
          </a:p>
        </p:txBody>
      </p:sp>
      <p:pic>
        <p:nvPicPr>
          <p:cNvPr id="1026" name="Picture 2" descr="C:\Users\murphc\Downloads\iStock_000004946839Large.jpg"/>
          <p:cNvPicPr>
            <a:picLocks noChangeAspect="1" noChangeArrowheads="1"/>
          </p:cNvPicPr>
          <p:nvPr/>
        </p:nvPicPr>
        <p:blipFill>
          <a:blip r:embed="rId3" cstate="print"/>
          <a:srcRect/>
          <a:stretch>
            <a:fillRect/>
          </a:stretch>
        </p:blipFill>
        <p:spPr bwMode="auto">
          <a:xfrm>
            <a:off x="6156176" y="1635646"/>
            <a:ext cx="2418538" cy="285978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4/4d/Light_Mesh_Graft_by_TEP_Ope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8352" y="1818763"/>
            <a:ext cx="3269924" cy="2592288"/>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17"/>
          <p:cNvSpPr/>
          <p:nvPr/>
        </p:nvSpPr>
        <p:spPr>
          <a:xfrm>
            <a:off x="6285202" y="4216397"/>
            <a:ext cx="2016224" cy="82759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B3C960"/>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algn="ctr"/>
            <a:r>
              <a:rPr lang="en-AU" sz="2000" dirty="0">
                <a:solidFill>
                  <a:srgbClr val="002060"/>
                </a:solidFill>
              </a:rPr>
              <a:t>Mesh graft </a:t>
            </a:r>
          </a:p>
        </p:txBody>
      </p:sp>
      <p:sp>
        <p:nvSpPr>
          <p:cNvPr id="2" name="Title 1"/>
          <p:cNvSpPr>
            <a:spLocks noGrp="1"/>
          </p:cNvSpPr>
          <p:nvPr>
            <p:ph type="title"/>
          </p:nvPr>
        </p:nvSpPr>
        <p:spPr>
          <a:xfrm>
            <a:off x="395536" y="735737"/>
            <a:ext cx="8280920" cy="540060"/>
          </a:xfrm>
        </p:spPr>
        <p:txBody>
          <a:bodyPr>
            <a:normAutofit/>
          </a:bodyPr>
          <a:lstStyle/>
          <a:p>
            <a:r>
              <a:rPr lang="en-AU" sz="3000" dirty="0" smtClean="0"/>
              <a:t>Example of PI as a risk management tool</a:t>
            </a:r>
            <a:endParaRPr lang="en-GB" sz="30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23</a:t>
            </a:fld>
            <a:endParaRPr lang="en-AU" dirty="0"/>
          </a:p>
        </p:txBody>
      </p:sp>
      <p:grpSp>
        <p:nvGrpSpPr>
          <p:cNvPr id="4" name="Group 11"/>
          <p:cNvGrpSpPr/>
          <p:nvPr/>
        </p:nvGrpSpPr>
        <p:grpSpPr>
          <a:xfrm>
            <a:off x="395536" y="1336077"/>
            <a:ext cx="5328592" cy="3545607"/>
            <a:chOff x="4247964" y="1275606"/>
            <a:chExt cx="4373254" cy="3545607"/>
          </a:xfrm>
        </p:grpSpPr>
        <p:sp>
          <p:nvSpPr>
            <p:cNvPr id="13" name="Freeform 12"/>
            <p:cNvSpPr/>
            <p:nvPr/>
          </p:nvSpPr>
          <p:spPr>
            <a:xfrm>
              <a:off x="4247964" y="1275606"/>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dirty="0" smtClean="0">
                  <a:solidFill>
                    <a:schemeClr val="bg1"/>
                  </a:solidFill>
                </a:rPr>
                <a:t>A fibrin sealant was already authorised for a number of indications</a:t>
              </a:r>
              <a:endParaRPr lang="en-GB" sz="1400" kern="1200" dirty="0">
                <a:solidFill>
                  <a:schemeClr val="bg1"/>
                </a:solidFill>
              </a:endParaRPr>
            </a:p>
          </p:txBody>
        </p:sp>
        <p:sp>
          <p:nvSpPr>
            <p:cNvPr id="14" name="Freeform 13"/>
            <p:cNvSpPr/>
            <p:nvPr/>
          </p:nvSpPr>
          <p:spPr>
            <a:xfrm>
              <a:off x="4247964" y="1998700"/>
              <a:ext cx="4373254" cy="67131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The application was to extend the indications to include fixing meshes used in hernia repair operations</a:t>
              </a:r>
              <a:endParaRPr lang="en-GB" sz="1400" kern="1200" dirty="0">
                <a:solidFill>
                  <a:schemeClr val="bg1"/>
                </a:solidFill>
              </a:endParaRPr>
            </a:p>
          </p:txBody>
        </p:sp>
        <p:sp>
          <p:nvSpPr>
            <p:cNvPr id="15" name="Freeform 14"/>
            <p:cNvSpPr/>
            <p:nvPr/>
          </p:nvSpPr>
          <p:spPr>
            <a:xfrm>
              <a:off x="4247964" y="2719784"/>
              <a:ext cx="4373254" cy="66930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b="0" kern="1200" dirty="0" smtClean="0">
                  <a:solidFill>
                    <a:schemeClr val="bg1"/>
                  </a:solidFill>
                </a:rPr>
                <a:t>This </a:t>
              </a:r>
              <a:r>
                <a:rPr lang="en-GB" sz="1400" dirty="0" smtClean="0">
                  <a:solidFill>
                    <a:schemeClr val="bg1"/>
                  </a:solidFill>
                </a:rPr>
                <a:t>submission consisted mostly of studies published in the literature</a:t>
              </a:r>
              <a:endParaRPr lang="en-GB" sz="1400" kern="1200" dirty="0">
                <a:solidFill>
                  <a:schemeClr val="bg1"/>
                </a:solidFill>
              </a:endParaRPr>
            </a:p>
          </p:txBody>
        </p:sp>
        <p:sp>
          <p:nvSpPr>
            <p:cNvPr id="16" name="Freeform 15"/>
            <p:cNvSpPr/>
            <p:nvPr/>
          </p:nvSpPr>
          <p:spPr>
            <a:xfrm>
              <a:off x="4247964" y="3438859"/>
              <a:ext cx="4373254" cy="667296"/>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US" sz="1400" dirty="0" smtClean="0">
                  <a:solidFill>
                    <a:schemeClr val="bg1"/>
                  </a:solidFill>
                </a:rPr>
                <a:t>When the fibrin sealant was used in nonclinical studies to fix a mesh to the </a:t>
              </a:r>
              <a:r>
                <a:rPr lang="en-US" sz="1400" b="1" dirty="0" smtClean="0">
                  <a:solidFill>
                    <a:schemeClr val="bg1"/>
                  </a:solidFill>
                </a:rPr>
                <a:t>peritoneum</a:t>
              </a:r>
              <a:r>
                <a:rPr lang="en-US" sz="1400" dirty="0" smtClean="0">
                  <a:solidFill>
                    <a:schemeClr val="bg1"/>
                  </a:solidFill>
                </a:rPr>
                <a:t>, the mesh often did not stay in place</a:t>
              </a:r>
              <a:endParaRPr lang="en-AU" sz="1400" b="0" kern="1200" dirty="0" smtClean="0">
                <a:solidFill>
                  <a:schemeClr val="bg1"/>
                </a:solidFill>
              </a:endParaRPr>
            </a:p>
          </p:txBody>
        </p:sp>
        <p:sp>
          <p:nvSpPr>
            <p:cNvPr id="17" name="Freeform 16"/>
            <p:cNvSpPr/>
            <p:nvPr/>
          </p:nvSpPr>
          <p:spPr>
            <a:xfrm>
              <a:off x="4247964" y="4155926"/>
              <a:ext cx="4373254" cy="665287"/>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b="0" kern="1200" dirty="0" smtClean="0">
                  <a:solidFill>
                    <a:schemeClr val="bg1"/>
                  </a:solidFill>
                </a:rPr>
                <a:t>This information is now in the precautions section of the Product Information</a:t>
              </a:r>
              <a:endParaRPr lang="en-GB" sz="1400" b="0" kern="1200" dirty="0">
                <a:solidFill>
                  <a:schemeClr val="bg1"/>
                </a:solidFill>
              </a:endParaRPr>
            </a:p>
          </p:txBody>
        </p:sp>
      </p:grpSp>
      <p:cxnSp>
        <p:nvCxnSpPr>
          <p:cNvPr id="32" name="Straight Connector 31"/>
          <p:cNvCxnSpPr/>
          <p:nvPr/>
        </p:nvCxnSpPr>
        <p:spPr>
          <a:xfrm>
            <a:off x="25152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6156176" y="4370668"/>
            <a:ext cx="2865330" cy="673324"/>
            <a:chOff x="6156176" y="4370668"/>
            <a:chExt cx="2865330" cy="673324"/>
          </a:xfrm>
        </p:grpSpPr>
        <p:sp>
          <p:nvSpPr>
            <p:cNvPr id="5" name="TextBox 4"/>
            <p:cNvSpPr txBox="1"/>
            <p:nvPr/>
          </p:nvSpPr>
          <p:spPr>
            <a:xfrm>
              <a:off x="6285202" y="4828548"/>
              <a:ext cx="2736304" cy="215444"/>
            </a:xfrm>
            <a:prstGeom prst="rect">
              <a:avLst/>
            </a:prstGeom>
            <a:noFill/>
          </p:spPr>
          <p:txBody>
            <a:bodyPr wrap="square" rtlCol="0">
              <a:spAutoFit/>
            </a:bodyPr>
            <a:lstStyle/>
            <a:p>
              <a:r>
                <a:rPr lang="en-AU" sz="800" dirty="0" smtClean="0">
                  <a:solidFill>
                    <a:srgbClr val="002060"/>
                  </a:solidFill>
                </a:rPr>
                <a:t>Picture source: Anpol42</a:t>
              </a:r>
              <a:endParaRPr lang="en-AU" sz="800" dirty="0">
                <a:solidFill>
                  <a:srgbClr val="002060"/>
                </a:solidFill>
              </a:endParaRPr>
            </a:p>
          </p:txBody>
        </p:sp>
        <p:sp>
          <p:nvSpPr>
            <p:cNvPr id="6" name="TextBox 5"/>
            <p:cNvSpPr txBox="1"/>
            <p:nvPr/>
          </p:nvSpPr>
          <p:spPr>
            <a:xfrm>
              <a:off x="6156176" y="4370668"/>
              <a:ext cx="2448272" cy="477054"/>
            </a:xfrm>
            <a:prstGeom prst="rect">
              <a:avLst/>
            </a:prstGeom>
            <a:noFill/>
          </p:spPr>
          <p:txBody>
            <a:bodyPr wrap="square" rtlCol="0">
              <a:spAutoFit/>
            </a:bodyPr>
            <a:lstStyle/>
            <a:p>
              <a:endParaRPr lang="en-AU" sz="2500" dirty="0">
                <a:solidFill>
                  <a:srgbClr val="002060"/>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108520" y="4876006"/>
            <a:ext cx="925252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79846" t="37143" r="1288" b="19499"/>
          <a:stretch/>
        </p:blipFill>
        <p:spPr>
          <a:xfrm>
            <a:off x="6516216" y="1923678"/>
            <a:ext cx="7627564" cy="7721600"/>
          </a:xfrm>
          <a:prstGeom prst="rect">
            <a:avLst/>
          </a:prstGeom>
        </p:spPr>
      </p:pic>
      <p:sp>
        <p:nvSpPr>
          <p:cNvPr id="2" name="Title 1"/>
          <p:cNvSpPr>
            <a:spLocks noGrp="1"/>
          </p:cNvSpPr>
          <p:nvPr>
            <p:ph type="title"/>
          </p:nvPr>
        </p:nvSpPr>
        <p:spPr>
          <a:xfrm>
            <a:off x="467544" y="771550"/>
            <a:ext cx="8280920" cy="540060"/>
          </a:xfrm>
        </p:spPr>
        <p:txBody>
          <a:bodyPr>
            <a:noAutofit/>
          </a:bodyPr>
          <a:lstStyle/>
          <a:p>
            <a:r>
              <a:rPr lang="en-AU" sz="3000" dirty="0" smtClean="0"/>
              <a:t>Planning for safety</a:t>
            </a:r>
            <a:endParaRPr lang="en-GB" sz="3000" dirty="0"/>
          </a:p>
        </p:txBody>
      </p:sp>
      <p:sp>
        <p:nvSpPr>
          <p:cNvPr id="5" name="Slide Number Placeholder 4"/>
          <p:cNvSpPr>
            <a:spLocks noGrp="1"/>
          </p:cNvSpPr>
          <p:nvPr>
            <p:ph type="sldNum" sz="quarter" idx="12"/>
          </p:nvPr>
        </p:nvSpPr>
        <p:spPr/>
        <p:txBody>
          <a:bodyPr/>
          <a:lstStyle/>
          <a:p>
            <a:fld id="{88965FCB-C193-47C7-BA9B-8925BE36D90A}" type="slidenum">
              <a:rPr lang="en-AU" smtClean="0">
                <a:solidFill>
                  <a:schemeClr val="bg1"/>
                </a:solidFill>
              </a:rPr>
              <a:pPr/>
              <a:t>24</a:t>
            </a:fld>
            <a:endParaRPr lang="en-AU" dirty="0">
              <a:solidFill>
                <a:schemeClr val="bg1"/>
              </a:solidFill>
            </a:endParaRPr>
          </a:p>
        </p:txBody>
      </p:sp>
      <p:sp>
        <p:nvSpPr>
          <p:cNvPr id="3" name="Content Placeholder 2"/>
          <p:cNvSpPr>
            <a:spLocks noGrp="1"/>
          </p:cNvSpPr>
          <p:nvPr>
            <p:ph sz="half" idx="13"/>
          </p:nvPr>
        </p:nvSpPr>
        <p:spPr>
          <a:xfrm>
            <a:off x="467544" y="1347615"/>
            <a:ext cx="5760640" cy="3096343"/>
          </a:xfrm>
          <a:solidFill>
            <a:srgbClr val="C8D88B"/>
          </a:solidFill>
        </p:spPr>
        <p:txBody>
          <a:bodyPr>
            <a:noAutofit/>
          </a:bodyPr>
          <a:lstStyle/>
          <a:p>
            <a:pPr marL="180000" indent="0">
              <a:spcBef>
                <a:spcPts val="1200"/>
              </a:spcBef>
            </a:pPr>
            <a:endParaRPr lang="en-AU" sz="800" b="0" dirty="0" smtClean="0">
              <a:solidFill>
                <a:srgbClr val="002060"/>
              </a:solidFill>
            </a:endParaRPr>
          </a:p>
          <a:p>
            <a:pPr marL="180000" indent="0">
              <a:spcBef>
                <a:spcPts val="0"/>
              </a:spcBef>
            </a:pPr>
            <a:r>
              <a:rPr lang="en-AU" sz="1800" b="0" dirty="0" smtClean="0">
                <a:solidFill>
                  <a:srgbClr val="002060"/>
                </a:solidFill>
              </a:rPr>
              <a:t>A risk management plan states how safety concerns will be identified and mitigated. It is a required component in the premarket authorisation process and is also updated to cover the entire life of the product</a:t>
            </a:r>
          </a:p>
          <a:p>
            <a:pPr marL="180000" indent="0">
              <a:spcBef>
                <a:spcPts val="1200"/>
              </a:spcBef>
            </a:pPr>
            <a:r>
              <a:rPr lang="en-AU" sz="1800" b="0" dirty="0" smtClean="0">
                <a:solidFill>
                  <a:srgbClr val="002060"/>
                </a:solidFill>
              </a:rPr>
              <a:t>It consists of:</a:t>
            </a:r>
          </a:p>
          <a:p>
            <a:pPr marL="342000" indent="-180000">
              <a:spcBef>
                <a:spcPts val="1200"/>
              </a:spcBef>
              <a:buFont typeface="Arial" pitchFamily="34" charset="0"/>
              <a:buChar char="•"/>
            </a:pPr>
            <a:r>
              <a:rPr lang="en-AU" sz="1800" b="0" dirty="0" smtClean="0">
                <a:solidFill>
                  <a:srgbClr val="002060"/>
                </a:solidFill>
              </a:rPr>
              <a:t>an overview of the safety profile</a:t>
            </a:r>
          </a:p>
          <a:p>
            <a:pPr marL="342000" indent="-180000">
              <a:spcBef>
                <a:spcPts val="1200"/>
              </a:spcBef>
              <a:buFont typeface="Arial" pitchFamily="34" charset="0"/>
              <a:buChar char="•"/>
            </a:pPr>
            <a:r>
              <a:rPr lang="en-AU" sz="1800" b="0" dirty="0" smtClean="0">
                <a:solidFill>
                  <a:srgbClr val="002060"/>
                </a:solidFill>
              </a:rPr>
              <a:t>a </a:t>
            </a:r>
            <a:r>
              <a:rPr lang="en-AU" sz="1800" b="0" dirty="0" err="1" smtClean="0">
                <a:solidFill>
                  <a:srgbClr val="002060"/>
                </a:solidFill>
              </a:rPr>
              <a:t>pharmacovigilance</a:t>
            </a:r>
            <a:r>
              <a:rPr lang="en-AU" sz="1800" b="0" dirty="0" smtClean="0">
                <a:solidFill>
                  <a:srgbClr val="002060"/>
                </a:solidFill>
              </a:rPr>
              <a:t> plan</a:t>
            </a:r>
          </a:p>
          <a:p>
            <a:pPr marL="342000" indent="-180000">
              <a:spcBef>
                <a:spcPts val="1200"/>
              </a:spcBef>
              <a:buFont typeface="Arial" pitchFamily="34" charset="0"/>
              <a:buChar char="•"/>
            </a:pPr>
            <a:r>
              <a:rPr lang="en-AU" sz="1800" b="0" dirty="0" smtClean="0">
                <a:solidFill>
                  <a:srgbClr val="002060"/>
                </a:solidFill>
              </a:rPr>
              <a:t>a risk minimisation plan </a:t>
            </a:r>
          </a:p>
          <a:p>
            <a:pPr>
              <a:spcBef>
                <a:spcPts val="1200"/>
              </a:spcBef>
            </a:pPr>
            <a:r>
              <a:rPr lang="en-AU" sz="1800" b="0" dirty="0" smtClean="0">
                <a:solidFill>
                  <a:srgbClr val="002060"/>
                </a:solidFill>
              </a:rPr>
              <a:t/>
            </a:r>
            <a:br>
              <a:rPr lang="en-AU" sz="1800" b="0" dirty="0" smtClean="0">
                <a:solidFill>
                  <a:srgbClr val="002060"/>
                </a:solidFill>
              </a:rPr>
            </a:br>
            <a:endParaRPr lang="en-AU" sz="1800" b="0" dirty="0" smtClean="0">
              <a:solidFill>
                <a:srgbClr val="00206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31571" t="40554" r="47813" b="16088"/>
          <a:stretch/>
        </p:blipFill>
        <p:spPr>
          <a:xfrm>
            <a:off x="0" y="-1964754"/>
            <a:ext cx="6903944" cy="7108254"/>
          </a:xfrm>
          <a:prstGeom prst="rect">
            <a:avLst/>
          </a:prstGeom>
        </p:spPr>
      </p:pic>
      <p:sp>
        <p:nvSpPr>
          <p:cNvPr id="2" name="Title 1"/>
          <p:cNvSpPr>
            <a:spLocks noGrp="1"/>
          </p:cNvSpPr>
          <p:nvPr>
            <p:ph type="title"/>
          </p:nvPr>
        </p:nvSpPr>
        <p:spPr>
          <a:xfrm>
            <a:off x="467544" y="771550"/>
            <a:ext cx="8280920" cy="540060"/>
          </a:xfrm>
        </p:spPr>
        <p:txBody>
          <a:bodyPr>
            <a:normAutofit fontScale="90000"/>
          </a:bodyPr>
          <a:lstStyle/>
          <a:p>
            <a:r>
              <a:rPr lang="en-US" dirty="0" smtClean="0"/>
              <a:t>How can we control use?</a:t>
            </a:r>
            <a:endParaRPr lang="en-US" dirty="0"/>
          </a:p>
        </p:txBody>
      </p:sp>
      <p:sp>
        <p:nvSpPr>
          <p:cNvPr id="17" name="Freeform 16"/>
          <p:cNvSpPr/>
          <p:nvPr/>
        </p:nvSpPr>
        <p:spPr>
          <a:xfrm>
            <a:off x="1691680" y="1491630"/>
            <a:ext cx="5328591" cy="720080"/>
          </a:xfrm>
          <a:custGeom>
            <a:avLst/>
            <a:gdLst>
              <a:gd name="connsiteX0" fmla="*/ 0 w 6094601"/>
              <a:gd name="connsiteY0" fmla="*/ 128191 h 1281906"/>
              <a:gd name="connsiteX1" fmla="*/ 37546 w 6094601"/>
              <a:gd name="connsiteY1" fmla="*/ 37546 h 1281906"/>
              <a:gd name="connsiteX2" fmla="*/ 128191 w 6094601"/>
              <a:gd name="connsiteY2" fmla="*/ 0 h 1281906"/>
              <a:gd name="connsiteX3" fmla="*/ 5966410 w 6094601"/>
              <a:gd name="connsiteY3" fmla="*/ 0 h 1281906"/>
              <a:gd name="connsiteX4" fmla="*/ 6057055 w 6094601"/>
              <a:gd name="connsiteY4" fmla="*/ 37546 h 1281906"/>
              <a:gd name="connsiteX5" fmla="*/ 6094601 w 6094601"/>
              <a:gd name="connsiteY5" fmla="*/ 128191 h 1281906"/>
              <a:gd name="connsiteX6" fmla="*/ 6094601 w 6094601"/>
              <a:gd name="connsiteY6" fmla="*/ 1153715 h 1281906"/>
              <a:gd name="connsiteX7" fmla="*/ 6057055 w 6094601"/>
              <a:gd name="connsiteY7" fmla="*/ 1244360 h 1281906"/>
              <a:gd name="connsiteX8" fmla="*/ 5966410 w 6094601"/>
              <a:gd name="connsiteY8" fmla="*/ 1281906 h 1281906"/>
              <a:gd name="connsiteX9" fmla="*/ 128191 w 6094601"/>
              <a:gd name="connsiteY9" fmla="*/ 1281906 h 1281906"/>
              <a:gd name="connsiteX10" fmla="*/ 37546 w 6094601"/>
              <a:gd name="connsiteY10" fmla="*/ 1244360 h 1281906"/>
              <a:gd name="connsiteX11" fmla="*/ 0 w 6094601"/>
              <a:gd name="connsiteY11" fmla="*/ 1153715 h 1281906"/>
              <a:gd name="connsiteX12" fmla="*/ 0 w 6094601"/>
              <a:gd name="connsiteY12" fmla="*/ 128191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601" h="1281906">
                <a:moveTo>
                  <a:pt x="0" y="128191"/>
                </a:moveTo>
                <a:cubicBezTo>
                  <a:pt x="0" y="94193"/>
                  <a:pt x="13506" y="61587"/>
                  <a:pt x="37546" y="37546"/>
                </a:cubicBezTo>
                <a:cubicBezTo>
                  <a:pt x="61587" y="13506"/>
                  <a:pt x="94192" y="0"/>
                  <a:pt x="128191" y="0"/>
                </a:cubicBezTo>
                <a:lnTo>
                  <a:pt x="5966410" y="0"/>
                </a:lnTo>
                <a:cubicBezTo>
                  <a:pt x="6000408" y="0"/>
                  <a:pt x="6033014" y="13506"/>
                  <a:pt x="6057055" y="37546"/>
                </a:cubicBezTo>
                <a:cubicBezTo>
                  <a:pt x="6081095" y="61587"/>
                  <a:pt x="6094601" y="94192"/>
                  <a:pt x="6094601" y="128191"/>
                </a:cubicBezTo>
                <a:lnTo>
                  <a:pt x="6094601" y="1153715"/>
                </a:lnTo>
                <a:cubicBezTo>
                  <a:pt x="6094601" y="1187713"/>
                  <a:pt x="6081095" y="1220319"/>
                  <a:pt x="6057055" y="1244360"/>
                </a:cubicBezTo>
                <a:cubicBezTo>
                  <a:pt x="6033015" y="1268400"/>
                  <a:pt x="6000409" y="1281906"/>
                  <a:pt x="5966410" y="1281906"/>
                </a:cubicBezTo>
                <a:lnTo>
                  <a:pt x="128191" y="1281906"/>
                </a:lnTo>
                <a:cubicBezTo>
                  <a:pt x="94193" y="1281906"/>
                  <a:pt x="61587" y="1268400"/>
                  <a:pt x="37546" y="1244360"/>
                </a:cubicBezTo>
                <a:cubicBezTo>
                  <a:pt x="13506" y="1220319"/>
                  <a:pt x="0" y="1187714"/>
                  <a:pt x="0" y="1153715"/>
                </a:cubicBezTo>
                <a:lnTo>
                  <a:pt x="0" y="1281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896" tIns="170896" rIns="170896" bIns="170896" numCol="1" spcCol="1270" anchor="ctr" anchorCtr="0">
            <a:noAutofit/>
          </a:bodyPr>
          <a:lstStyle/>
          <a:p>
            <a:pPr lvl="0" algn="ctr" defTabSz="1555750">
              <a:lnSpc>
                <a:spcPct val="90000"/>
              </a:lnSpc>
              <a:spcBef>
                <a:spcPct val="0"/>
              </a:spcBef>
              <a:spcAft>
                <a:spcPct val="35000"/>
              </a:spcAft>
            </a:pPr>
            <a:r>
              <a:rPr lang="en-US" b="0" kern="1200" dirty="0" smtClean="0">
                <a:solidFill>
                  <a:schemeClr val="bg1"/>
                </a:solidFill>
              </a:rPr>
              <a:t>A risk management plan </a:t>
            </a:r>
            <a:r>
              <a:rPr lang="en-US" dirty="0" smtClean="0">
                <a:solidFill>
                  <a:schemeClr val="bg1"/>
                </a:solidFill>
              </a:rPr>
              <a:t>might require the sponsor to</a:t>
            </a:r>
            <a:r>
              <a:rPr lang="en-US" b="0" kern="1200" dirty="0" smtClean="0">
                <a:solidFill>
                  <a:schemeClr val="bg1"/>
                </a:solidFill>
              </a:rPr>
              <a:t>:</a:t>
            </a:r>
            <a:endParaRPr lang="en-GB" kern="1200" dirty="0">
              <a:solidFill>
                <a:schemeClr val="bg1"/>
              </a:solidFill>
            </a:endParaRPr>
          </a:p>
        </p:txBody>
      </p:sp>
      <p:grpSp>
        <p:nvGrpSpPr>
          <p:cNvPr id="31" name="Group 30"/>
          <p:cNvGrpSpPr/>
          <p:nvPr/>
        </p:nvGrpSpPr>
        <p:grpSpPr>
          <a:xfrm>
            <a:off x="1691680" y="2355726"/>
            <a:ext cx="5355171" cy="2232248"/>
            <a:chOff x="310151" y="2643758"/>
            <a:chExt cx="5355171" cy="2232248"/>
          </a:xfrm>
        </p:grpSpPr>
        <p:sp>
          <p:nvSpPr>
            <p:cNvPr id="19" name="Freeform 18"/>
            <p:cNvSpPr/>
            <p:nvPr/>
          </p:nvSpPr>
          <p:spPr>
            <a:xfrm>
              <a:off x="310151" y="2643758"/>
              <a:ext cx="1745853" cy="1080120"/>
            </a:xfrm>
            <a:custGeom>
              <a:avLst/>
              <a:gdLst>
                <a:gd name="connsiteX0" fmla="*/ 0 w 1169789"/>
                <a:gd name="connsiteY0" fmla="*/ 116979 h 1281906"/>
                <a:gd name="connsiteX1" fmla="*/ 34262 w 1169789"/>
                <a:gd name="connsiteY1" fmla="*/ 34262 h 1281906"/>
                <a:gd name="connsiteX2" fmla="*/ 116979 w 1169789"/>
                <a:gd name="connsiteY2" fmla="*/ 0 h 1281906"/>
                <a:gd name="connsiteX3" fmla="*/ 1052810 w 1169789"/>
                <a:gd name="connsiteY3" fmla="*/ 0 h 1281906"/>
                <a:gd name="connsiteX4" fmla="*/ 1135527 w 1169789"/>
                <a:gd name="connsiteY4" fmla="*/ 34262 h 1281906"/>
                <a:gd name="connsiteX5" fmla="*/ 1169789 w 1169789"/>
                <a:gd name="connsiteY5" fmla="*/ 116979 h 1281906"/>
                <a:gd name="connsiteX6" fmla="*/ 1169789 w 1169789"/>
                <a:gd name="connsiteY6" fmla="*/ 1164927 h 1281906"/>
                <a:gd name="connsiteX7" fmla="*/ 1135527 w 1169789"/>
                <a:gd name="connsiteY7" fmla="*/ 1247644 h 1281906"/>
                <a:gd name="connsiteX8" fmla="*/ 1052810 w 1169789"/>
                <a:gd name="connsiteY8" fmla="*/ 1281906 h 1281906"/>
                <a:gd name="connsiteX9" fmla="*/ 116979 w 1169789"/>
                <a:gd name="connsiteY9" fmla="*/ 1281906 h 1281906"/>
                <a:gd name="connsiteX10" fmla="*/ 34262 w 1169789"/>
                <a:gd name="connsiteY10" fmla="*/ 1247644 h 1281906"/>
                <a:gd name="connsiteX11" fmla="*/ 0 w 1169789"/>
                <a:gd name="connsiteY11" fmla="*/ 1164927 h 1281906"/>
                <a:gd name="connsiteX12" fmla="*/ 0 w 1169789"/>
                <a:gd name="connsiteY12" fmla="*/ 116979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789" h="1281906">
                  <a:moveTo>
                    <a:pt x="0" y="116979"/>
                  </a:moveTo>
                  <a:cubicBezTo>
                    <a:pt x="0" y="85954"/>
                    <a:pt x="12325" y="56200"/>
                    <a:pt x="34262" y="34262"/>
                  </a:cubicBezTo>
                  <a:cubicBezTo>
                    <a:pt x="56200" y="12324"/>
                    <a:pt x="85954" y="0"/>
                    <a:pt x="116979" y="0"/>
                  </a:cubicBezTo>
                  <a:lnTo>
                    <a:pt x="1052810" y="0"/>
                  </a:lnTo>
                  <a:cubicBezTo>
                    <a:pt x="1083835" y="0"/>
                    <a:pt x="1113589" y="12325"/>
                    <a:pt x="1135527" y="34262"/>
                  </a:cubicBezTo>
                  <a:cubicBezTo>
                    <a:pt x="1157465" y="56200"/>
                    <a:pt x="1169789" y="85954"/>
                    <a:pt x="1169789" y="116979"/>
                  </a:cubicBezTo>
                  <a:lnTo>
                    <a:pt x="1169789" y="1164927"/>
                  </a:lnTo>
                  <a:cubicBezTo>
                    <a:pt x="1169789" y="1195952"/>
                    <a:pt x="1157464" y="1225706"/>
                    <a:pt x="1135527" y="1247644"/>
                  </a:cubicBezTo>
                  <a:cubicBezTo>
                    <a:pt x="1113589" y="1269582"/>
                    <a:pt x="1083835" y="1281906"/>
                    <a:pt x="1052810" y="1281906"/>
                  </a:cubicBezTo>
                  <a:lnTo>
                    <a:pt x="116979" y="1281906"/>
                  </a:lnTo>
                  <a:cubicBezTo>
                    <a:pt x="85954" y="1281906"/>
                    <a:pt x="56200" y="1269581"/>
                    <a:pt x="34262" y="1247644"/>
                  </a:cubicBezTo>
                  <a:cubicBezTo>
                    <a:pt x="12324" y="1225706"/>
                    <a:pt x="0" y="1195952"/>
                    <a:pt x="0" y="1164927"/>
                  </a:cubicBezTo>
                  <a:lnTo>
                    <a:pt x="0" y="116979"/>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68552" tIns="68552" rIns="68552" bIns="68552" numCol="1" spcCol="1270" anchor="ctr" anchorCtr="0">
              <a:noAutofit/>
            </a:bodyPr>
            <a:lstStyle/>
            <a:p>
              <a:pPr lvl="0" algn="ctr" defTabSz="400050">
                <a:lnSpc>
                  <a:spcPct val="90000"/>
                </a:lnSpc>
                <a:spcBef>
                  <a:spcPct val="0"/>
                </a:spcBef>
                <a:spcAft>
                  <a:spcPct val="35000"/>
                </a:spcAft>
              </a:pPr>
              <a:r>
                <a:rPr lang="en-US" sz="1400" b="0" kern="1200" dirty="0" smtClean="0">
                  <a:solidFill>
                    <a:schemeClr val="bg1"/>
                  </a:solidFill>
                </a:rPr>
                <a:t>Report on adverse events</a:t>
              </a:r>
              <a:endParaRPr lang="en-GB" sz="1400" kern="1200" dirty="0">
                <a:solidFill>
                  <a:schemeClr val="bg1"/>
                </a:solidFill>
              </a:endParaRPr>
            </a:p>
          </p:txBody>
        </p:sp>
        <p:sp>
          <p:nvSpPr>
            <p:cNvPr id="25" name="Freeform 24"/>
            <p:cNvSpPr/>
            <p:nvPr/>
          </p:nvSpPr>
          <p:spPr>
            <a:xfrm>
              <a:off x="2114810" y="2643758"/>
              <a:ext cx="1745853" cy="1080120"/>
            </a:xfrm>
            <a:custGeom>
              <a:avLst/>
              <a:gdLst>
                <a:gd name="connsiteX0" fmla="*/ 0 w 1169789"/>
                <a:gd name="connsiteY0" fmla="*/ 116979 h 1281906"/>
                <a:gd name="connsiteX1" fmla="*/ 34262 w 1169789"/>
                <a:gd name="connsiteY1" fmla="*/ 34262 h 1281906"/>
                <a:gd name="connsiteX2" fmla="*/ 116979 w 1169789"/>
                <a:gd name="connsiteY2" fmla="*/ 0 h 1281906"/>
                <a:gd name="connsiteX3" fmla="*/ 1052810 w 1169789"/>
                <a:gd name="connsiteY3" fmla="*/ 0 h 1281906"/>
                <a:gd name="connsiteX4" fmla="*/ 1135527 w 1169789"/>
                <a:gd name="connsiteY4" fmla="*/ 34262 h 1281906"/>
                <a:gd name="connsiteX5" fmla="*/ 1169789 w 1169789"/>
                <a:gd name="connsiteY5" fmla="*/ 116979 h 1281906"/>
                <a:gd name="connsiteX6" fmla="*/ 1169789 w 1169789"/>
                <a:gd name="connsiteY6" fmla="*/ 1164927 h 1281906"/>
                <a:gd name="connsiteX7" fmla="*/ 1135527 w 1169789"/>
                <a:gd name="connsiteY7" fmla="*/ 1247644 h 1281906"/>
                <a:gd name="connsiteX8" fmla="*/ 1052810 w 1169789"/>
                <a:gd name="connsiteY8" fmla="*/ 1281906 h 1281906"/>
                <a:gd name="connsiteX9" fmla="*/ 116979 w 1169789"/>
                <a:gd name="connsiteY9" fmla="*/ 1281906 h 1281906"/>
                <a:gd name="connsiteX10" fmla="*/ 34262 w 1169789"/>
                <a:gd name="connsiteY10" fmla="*/ 1247644 h 1281906"/>
                <a:gd name="connsiteX11" fmla="*/ 0 w 1169789"/>
                <a:gd name="connsiteY11" fmla="*/ 1164927 h 1281906"/>
                <a:gd name="connsiteX12" fmla="*/ 0 w 1169789"/>
                <a:gd name="connsiteY12" fmla="*/ 116979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789" h="1281906">
                  <a:moveTo>
                    <a:pt x="0" y="116979"/>
                  </a:moveTo>
                  <a:cubicBezTo>
                    <a:pt x="0" y="85954"/>
                    <a:pt x="12325" y="56200"/>
                    <a:pt x="34262" y="34262"/>
                  </a:cubicBezTo>
                  <a:cubicBezTo>
                    <a:pt x="56200" y="12324"/>
                    <a:pt x="85954" y="0"/>
                    <a:pt x="116979" y="0"/>
                  </a:cubicBezTo>
                  <a:lnTo>
                    <a:pt x="1052810" y="0"/>
                  </a:lnTo>
                  <a:cubicBezTo>
                    <a:pt x="1083835" y="0"/>
                    <a:pt x="1113589" y="12325"/>
                    <a:pt x="1135527" y="34262"/>
                  </a:cubicBezTo>
                  <a:cubicBezTo>
                    <a:pt x="1157465" y="56200"/>
                    <a:pt x="1169789" y="85954"/>
                    <a:pt x="1169789" y="116979"/>
                  </a:cubicBezTo>
                  <a:lnTo>
                    <a:pt x="1169789" y="1164927"/>
                  </a:lnTo>
                  <a:cubicBezTo>
                    <a:pt x="1169789" y="1195952"/>
                    <a:pt x="1157464" y="1225706"/>
                    <a:pt x="1135527" y="1247644"/>
                  </a:cubicBezTo>
                  <a:cubicBezTo>
                    <a:pt x="1113589" y="1269582"/>
                    <a:pt x="1083835" y="1281906"/>
                    <a:pt x="1052810" y="1281906"/>
                  </a:cubicBezTo>
                  <a:lnTo>
                    <a:pt x="116979" y="1281906"/>
                  </a:lnTo>
                  <a:cubicBezTo>
                    <a:pt x="85954" y="1281906"/>
                    <a:pt x="56200" y="1269581"/>
                    <a:pt x="34262" y="1247644"/>
                  </a:cubicBezTo>
                  <a:cubicBezTo>
                    <a:pt x="12324" y="1225706"/>
                    <a:pt x="0" y="1195952"/>
                    <a:pt x="0" y="1164927"/>
                  </a:cubicBezTo>
                  <a:lnTo>
                    <a:pt x="0" y="116979"/>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68552" tIns="68552" rIns="68552" bIns="68552" numCol="1" spcCol="1270" anchor="ctr" anchorCtr="0">
              <a:noAutofit/>
            </a:bodyPr>
            <a:lstStyle/>
            <a:p>
              <a:pPr lvl="0" algn="ctr" defTabSz="400050">
                <a:lnSpc>
                  <a:spcPct val="90000"/>
                </a:lnSpc>
                <a:spcBef>
                  <a:spcPct val="0"/>
                </a:spcBef>
                <a:spcAft>
                  <a:spcPct val="35000"/>
                </a:spcAft>
              </a:pPr>
              <a:r>
                <a:rPr lang="en-US" sz="1400" dirty="0" smtClean="0">
                  <a:solidFill>
                    <a:schemeClr val="bg1"/>
                  </a:solidFill>
                </a:rPr>
                <a:t>Develop educational program</a:t>
              </a:r>
              <a:endParaRPr lang="en-GB" sz="1400" dirty="0">
                <a:solidFill>
                  <a:schemeClr val="bg1"/>
                </a:solidFill>
              </a:endParaRPr>
            </a:p>
          </p:txBody>
        </p:sp>
        <p:sp>
          <p:nvSpPr>
            <p:cNvPr id="26" name="Freeform 25"/>
            <p:cNvSpPr/>
            <p:nvPr/>
          </p:nvSpPr>
          <p:spPr>
            <a:xfrm>
              <a:off x="3919469" y="2643758"/>
              <a:ext cx="1745853" cy="1080120"/>
            </a:xfrm>
            <a:custGeom>
              <a:avLst/>
              <a:gdLst>
                <a:gd name="connsiteX0" fmla="*/ 0 w 1169789"/>
                <a:gd name="connsiteY0" fmla="*/ 116979 h 1281906"/>
                <a:gd name="connsiteX1" fmla="*/ 34262 w 1169789"/>
                <a:gd name="connsiteY1" fmla="*/ 34262 h 1281906"/>
                <a:gd name="connsiteX2" fmla="*/ 116979 w 1169789"/>
                <a:gd name="connsiteY2" fmla="*/ 0 h 1281906"/>
                <a:gd name="connsiteX3" fmla="*/ 1052810 w 1169789"/>
                <a:gd name="connsiteY3" fmla="*/ 0 h 1281906"/>
                <a:gd name="connsiteX4" fmla="*/ 1135527 w 1169789"/>
                <a:gd name="connsiteY4" fmla="*/ 34262 h 1281906"/>
                <a:gd name="connsiteX5" fmla="*/ 1169789 w 1169789"/>
                <a:gd name="connsiteY5" fmla="*/ 116979 h 1281906"/>
                <a:gd name="connsiteX6" fmla="*/ 1169789 w 1169789"/>
                <a:gd name="connsiteY6" fmla="*/ 1164927 h 1281906"/>
                <a:gd name="connsiteX7" fmla="*/ 1135527 w 1169789"/>
                <a:gd name="connsiteY7" fmla="*/ 1247644 h 1281906"/>
                <a:gd name="connsiteX8" fmla="*/ 1052810 w 1169789"/>
                <a:gd name="connsiteY8" fmla="*/ 1281906 h 1281906"/>
                <a:gd name="connsiteX9" fmla="*/ 116979 w 1169789"/>
                <a:gd name="connsiteY9" fmla="*/ 1281906 h 1281906"/>
                <a:gd name="connsiteX10" fmla="*/ 34262 w 1169789"/>
                <a:gd name="connsiteY10" fmla="*/ 1247644 h 1281906"/>
                <a:gd name="connsiteX11" fmla="*/ 0 w 1169789"/>
                <a:gd name="connsiteY11" fmla="*/ 1164927 h 1281906"/>
                <a:gd name="connsiteX12" fmla="*/ 0 w 1169789"/>
                <a:gd name="connsiteY12" fmla="*/ 116979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789" h="1281906">
                  <a:moveTo>
                    <a:pt x="0" y="116979"/>
                  </a:moveTo>
                  <a:cubicBezTo>
                    <a:pt x="0" y="85954"/>
                    <a:pt x="12325" y="56200"/>
                    <a:pt x="34262" y="34262"/>
                  </a:cubicBezTo>
                  <a:cubicBezTo>
                    <a:pt x="56200" y="12324"/>
                    <a:pt x="85954" y="0"/>
                    <a:pt x="116979" y="0"/>
                  </a:cubicBezTo>
                  <a:lnTo>
                    <a:pt x="1052810" y="0"/>
                  </a:lnTo>
                  <a:cubicBezTo>
                    <a:pt x="1083835" y="0"/>
                    <a:pt x="1113589" y="12325"/>
                    <a:pt x="1135527" y="34262"/>
                  </a:cubicBezTo>
                  <a:cubicBezTo>
                    <a:pt x="1157465" y="56200"/>
                    <a:pt x="1169789" y="85954"/>
                    <a:pt x="1169789" y="116979"/>
                  </a:cubicBezTo>
                  <a:lnTo>
                    <a:pt x="1169789" y="1164927"/>
                  </a:lnTo>
                  <a:cubicBezTo>
                    <a:pt x="1169789" y="1195952"/>
                    <a:pt x="1157464" y="1225706"/>
                    <a:pt x="1135527" y="1247644"/>
                  </a:cubicBezTo>
                  <a:cubicBezTo>
                    <a:pt x="1113589" y="1269582"/>
                    <a:pt x="1083835" y="1281906"/>
                    <a:pt x="1052810" y="1281906"/>
                  </a:cubicBezTo>
                  <a:lnTo>
                    <a:pt x="116979" y="1281906"/>
                  </a:lnTo>
                  <a:cubicBezTo>
                    <a:pt x="85954" y="1281906"/>
                    <a:pt x="56200" y="1269581"/>
                    <a:pt x="34262" y="1247644"/>
                  </a:cubicBezTo>
                  <a:cubicBezTo>
                    <a:pt x="12324" y="1225706"/>
                    <a:pt x="0" y="1195952"/>
                    <a:pt x="0" y="1164927"/>
                  </a:cubicBezTo>
                  <a:lnTo>
                    <a:pt x="0" y="116979"/>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68552" tIns="68552" rIns="68552" bIns="68552" numCol="1" spcCol="1270" anchor="ctr" anchorCtr="0">
              <a:noAutofit/>
            </a:bodyPr>
            <a:lstStyle/>
            <a:p>
              <a:pPr lvl="0" algn="ctr" defTabSz="400050">
                <a:lnSpc>
                  <a:spcPct val="90000"/>
                </a:lnSpc>
                <a:spcBef>
                  <a:spcPct val="0"/>
                </a:spcBef>
                <a:spcAft>
                  <a:spcPct val="35000"/>
                </a:spcAft>
              </a:pPr>
              <a:r>
                <a:rPr lang="en-US" sz="1400" dirty="0" smtClean="0">
                  <a:solidFill>
                    <a:schemeClr val="bg1"/>
                  </a:solidFill>
                </a:rPr>
                <a:t>Limit supply to authorised prescribers</a:t>
              </a:r>
              <a:endParaRPr lang="en-GB" sz="1400" dirty="0">
                <a:solidFill>
                  <a:schemeClr val="bg1"/>
                </a:solidFill>
              </a:endParaRPr>
            </a:p>
          </p:txBody>
        </p:sp>
        <p:sp>
          <p:nvSpPr>
            <p:cNvPr id="27" name="Freeform 26"/>
            <p:cNvSpPr/>
            <p:nvPr/>
          </p:nvSpPr>
          <p:spPr>
            <a:xfrm>
              <a:off x="1102239" y="3795886"/>
              <a:ext cx="1745853" cy="1080120"/>
            </a:xfrm>
            <a:custGeom>
              <a:avLst/>
              <a:gdLst>
                <a:gd name="connsiteX0" fmla="*/ 0 w 1169789"/>
                <a:gd name="connsiteY0" fmla="*/ 116979 h 1281906"/>
                <a:gd name="connsiteX1" fmla="*/ 34262 w 1169789"/>
                <a:gd name="connsiteY1" fmla="*/ 34262 h 1281906"/>
                <a:gd name="connsiteX2" fmla="*/ 116979 w 1169789"/>
                <a:gd name="connsiteY2" fmla="*/ 0 h 1281906"/>
                <a:gd name="connsiteX3" fmla="*/ 1052810 w 1169789"/>
                <a:gd name="connsiteY3" fmla="*/ 0 h 1281906"/>
                <a:gd name="connsiteX4" fmla="*/ 1135527 w 1169789"/>
                <a:gd name="connsiteY4" fmla="*/ 34262 h 1281906"/>
                <a:gd name="connsiteX5" fmla="*/ 1169789 w 1169789"/>
                <a:gd name="connsiteY5" fmla="*/ 116979 h 1281906"/>
                <a:gd name="connsiteX6" fmla="*/ 1169789 w 1169789"/>
                <a:gd name="connsiteY6" fmla="*/ 1164927 h 1281906"/>
                <a:gd name="connsiteX7" fmla="*/ 1135527 w 1169789"/>
                <a:gd name="connsiteY7" fmla="*/ 1247644 h 1281906"/>
                <a:gd name="connsiteX8" fmla="*/ 1052810 w 1169789"/>
                <a:gd name="connsiteY8" fmla="*/ 1281906 h 1281906"/>
                <a:gd name="connsiteX9" fmla="*/ 116979 w 1169789"/>
                <a:gd name="connsiteY9" fmla="*/ 1281906 h 1281906"/>
                <a:gd name="connsiteX10" fmla="*/ 34262 w 1169789"/>
                <a:gd name="connsiteY10" fmla="*/ 1247644 h 1281906"/>
                <a:gd name="connsiteX11" fmla="*/ 0 w 1169789"/>
                <a:gd name="connsiteY11" fmla="*/ 1164927 h 1281906"/>
                <a:gd name="connsiteX12" fmla="*/ 0 w 1169789"/>
                <a:gd name="connsiteY12" fmla="*/ 116979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789" h="1281906">
                  <a:moveTo>
                    <a:pt x="0" y="116979"/>
                  </a:moveTo>
                  <a:cubicBezTo>
                    <a:pt x="0" y="85954"/>
                    <a:pt x="12325" y="56200"/>
                    <a:pt x="34262" y="34262"/>
                  </a:cubicBezTo>
                  <a:cubicBezTo>
                    <a:pt x="56200" y="12324"/>
                    <a:pt x="85954" y="0"/>
                    <a:pt x="116979" y="0"/>
                  </a:cubicBezTo>
                  <a:lnTo>
                    <a:pt x="1052810" y="0"/>
                  </a:lnTo>
                  <a:cubicBezTo>
                    <a:pt x="1083835" y="0"/>
                    <a:pt x="1113589" y="12325"/>
                    <a:pt x="1135527" y="34262"/>
                  </a:cubicBezTo>
                  <a:cubicBezTo>
                    <a:pt x="1157465" y="56200"/>
                    <a:pt x="1169789" y="85954"/>
                    <a:pt x="1169789" y="116979"/>
                  </a:cubicBezTo>
                  <a:lnTo>
                    <a:pt x="1169789" y="1164927"/>
                  </a:lnTo>
                  <a:cubicBezTo>
                    <a:pt x="1169789" y="1195952"/>
                    <a:pt x="1157464" y="1225706"/>
                    <a:pt x="1135527" y="1247644"/>
                  </a:cubicBezTo>
                  <a:cubicBezTo>
                    <a:pt x="1113589" y="1269582"/>
                    <a:pt x="1083835" y="1281906"/>
                    <a:pt x="1052810" y="1281906"/>
                  </a:cubicBezTo>
                  <a:lnTo>
                    <a:pt x="116979" y="1281906"/>
                  </a:lnTo>
                  <a:cubicBezTo>
                    <a:pt x="85954" y="1281906"/>
                    <a:pt x="56200" y="1269581"/>
                    <a:pt x="34262" y="1247644"/>
                  </a:cubicBezTo>
                  <a:cubicBezTo>
                    <a:pt x="12324" y="1225706"/>
                    <a:pt x="0" y="1195952"/>
                    <a:pt x="0" y="1164927"/>
                  </a:cubicBezTo>
                  <a:lnTo>
                    <a:pt x="0" y="116979"/>
                  </a:lnTo>
                  <a:close/>
                </a:path>
              </a:pathLst>
            </a:cu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68552" tIns="68552" rIns="68552" bIns="68552" numCol="1" spcCol="1270" anchor="ctr" anchorCtr="0">
              <a:noAutofit/>
            </a:bodyPr>
            <a:lstStyle/>
            <a:p>
              <a:pPr lvl="0" algn="ctr" defTabSz="400050">
                <a:lnSpc>
                  <a:spcPct val="90000"/>
                </a:lnSpc>
                <a:spcBef>
                  <a:spcPct val="0"/>
                </a:spcBef>
                <a:spcAft>
                  <a:spcPct val="35000"/>
                </a:spcAft>
              </a:pPr>
              <a:r>
                <a:rPr lang="en-US" sz="1400" dirty="0" smtClean="0">
                  <a:solidFill>
                    <a:schemeClr val="bg1"/>
                  </a:solidFill>
                </a:rPr>
                <a:t>Keep a registry of patients</a:t>
              </a:r>
              <a:endParaRPr lang="en-GB" sz="1400" dirty="0">
                <a:solidFill>
                  <a:schemeClr val="bg1"/>
                </a:solidFill>
              </a:endParaRPr>
            </a:p>
          </p:txBody>
        </p:sp>
        <p:sp>
          <p:nvSpPr>
            <p:cNvPr id="28" name="Freeform 27"/>
            <p:cNvSpPr/>
            <p:nvPr/>
          </p:nvSpPr>
          <p:spPr>
            <a:xfrm>
              <a:off x="2902439" y="3795886"/>
              <a:ext cx="1745853" cy="1080120"/>
            </a:xfrm>
            <a:custGeom>
              <a:avLst/>
              <a:gdLst>
                <a:gd name="connsiteX0" fmla="*/ 0 w 1169789"/>
                <a:gd name="connsiteY0" fmla="*/ 116979 h 1281906"/>
                <a:gd name="connsiteX1" fmla="*/ 34262 w 1169789"/>
                <a:gd name="connsiteY1" fmla="*/ 34262 h 1281906"/>
                <a:gd name="connsiteX2" fmla="*/ 116979 w 1169789"/>
                <a:gd name="connsiteY2" fmla="*/ 0 h 1281906"/>
                <a:gd name="connsiteX3" fmla="*/ 1052810 w 1169789"/>
                <a:gd name="connsiteY3" fmla="*/ 0 h 1281906"/>
                <a:gd name="connsiteX4" fmla="*/ 1135527 w 1169789"/>
                <a:gd name="connsiteY4" fmla="*/ 34262 h 1281906"/>
                <a:gd name="connsiteX5" fmla="*/ 1169789 w 1169789"/>
                <a:gd name="connsiteY5" fmla="*/ 116979 h 1281906"/>
                <a:gd name="connsiteX6" fmla="*/ 1169789 w 1169789"/>
                <a:gd name="connsiteY6" fmla="*/ 1164927 h 1281906"/>
                <a:gd name="connsiteX7" fmla="*/ 1135527 w 1169789"/>
                <a:gd name="connsiteY7" fmla="*/ 1247644 h 1281906"/>
                <a:gd name="connsiteX8" fmla="*/ 1052810 w 1169789"/>
                <a:gd name="connsiteY8" fmla="*/ 1281906 h 1281906"/>
                <a:gd name="connsiteX9" fmla="*/ 116979 w 1169789"/>
                <a:gd name="connsiteY9" fmla="*/ 1281906 h 1281906"/>
                <a:gd name="connsiteX10" fmla="*/ 34262 w 1169789"/>
                <a:gd name="connsiteY10" fmla="*/ 1247644 h 1281906"/>
                <a:gd name="connsiteX11" fmla="*/ 0 w 1169789"/>
                <a:gd name="connsiteY11" fmla="*/ 1164927 h 1281906"/>
                <a:gd name="connsiteX12" fmla="*/ 0 w 1169789"/>
                <a:gd name="connsiteY12" fmla="*/ 116979 h 12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9789" h="1281906">
                  <a:moveTo>
                    <a:pt x="0" y="116979"/>
                  </a:moveTo>
                  <a:cubicBezTo>
                    <a:pt x="0" y="85954"/>
                    <a:pt x="12325" y="56200"/>
                    <a:pt x="34262" y="34262"/>
                  </a:cubicBezTo>
                  <a:cubicBezTo>
                    <a:pt x="56200" y="12324"/>
                    <a:pt x="85954" y="0"/>
                    <a:pt x="116979" y="0"/>
                  </a:cubicBezTo>
                  <a:lnTo>
                    <a:pt x="1052810" y="0"/>
                  </a:lnTo>
                  <a:cubicBezTo>
                    <a:pt x="1083835" y="0"/>
                    <a:pt x="1113589" y="12325"/>
                    <a:pt x="1135527" y="34262"/>
                  </a:cubicBezTo>
                  <a:cubicBezTo>
                    <a:pt x="1157465" y="56200"/>
                    <a:pt x="1169789" y="85954"/>
                    <a:pt x="1169789" y="116979"/>
                  </a:cubicBezTo>
                  <a:lnTo>
                    <a:pt x="1169789" y="1164927"/>
                  </a:lnTo>
                  <a:cubicBezTo>
                    <a:pt x="1169789" y="1195952"/>
                    <a:pt x="1157464" y="1225706"/>
                    <a:pt x="1135527" y="1247644"/>
                  </a:cubicBezTo>
                  <a:cubicBezTo>
                    <a:pt x="1113589" y="1269582"/>
                    <a:pt x="1083835" y="1281906"/>
                    <a:pt x="1052810" y="1281906"/>
                  </a:cubicBezTo>
                  <a:lnTo>
                    <a:pt x="116979" y="1281906"/>
                  </a:lnTo>
                  <a:cubicBezTo>
                    <a:pt x="85954" y="1281906"/>
                    <a:pt x="56200" y="1269581"/>
                    <a:pt x="34262" y="1247644"/>
                  </a:cubicBezTo>
                  <a:cubicBezTo>
                    <a:pt x="12324" y="1225706"/>
                    <a:pt x="0" y="1195952"/>
                    <a:pt x="0" y="1164927"/>
                  </a:cubicBezTo>
                  <a:lnTo>
                    <a:pt x="0" y="116979"/>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68552" tIns="68552" rIns="68552" bIns="68552" numCol="1" spcCol="1270" anchor="ctr" anchorCtr="0">
              <a:noAutofit/>
            </a:bodyPr>
            <a:lstStyle/>
            <a:p>
              <a:pPr lvl="0" algn="ctr" defTabSz="400050">
                <a:lnSpc>
                  <a:spcPct val="90000"/>
                </a:lnSpc>
                <a:spcBef>
                  <a:spcPct val="0"/>
                </a:spcBef>
                <a:spcAft>
                  <a:spcPct val="35000"/>
                </a:spcAft>
              </a:pPr>
              <a:r>
                <a:rPr lang="en-US" sz="1400" dirty="0" smtClean="0">
                  <a:solidFill>
                    <a:schemeClr val="bg1"/>
                  </a:solidFill>
                </a:rPr>
                <a:t>Automatically recruit on registry when product is prescribed</a:t>
              </a:r>
              <a:endParaRPr lang="en-GB" sz="1400" dirty="0">
                <a:solidFill>
                  <a:schemeClr val="bg1"/>
                </a:solidFill>
              </a:endParaRPr>
            </a:p>
          </p:txBody>
        </p:sp>
      </p:grpSp>
      <p:sp>
        <p:nvSpPr>
          <p:cNvPr id="14" name="Slide Number Placeholder 2"/>
          <p:cNvSpPr>
            <a:spLocks noGrp="1"/>
          </p:cNvSpPr>
          <p:nvPr>
            <p:ph type="sldNum" sz="quarter" idx="12"/>
          </p:nvPr>
        </p:nvSpPr>
        <p:spPr>
          <a:xfrm>
            <a:off x="6588224" y="4800600"/>
            <a:ext cx="2232248" cy="273844"/>
          </a:xfrm>
        </p:spPr>
        <p:txBody>
          <a:bodyPr/>
          <a:lstStyle/>
          <a:p>
            <a:fld id="{88965FCB-C193-47C7-BA9B-8925BE36D90A}" type="slidenum">
              <a:rPr lang="en-AU" smtClean="0"/>
              <a:pPr/>
              <a:t>25</a:t>
            </a:fld>
            <a:endParaRPr lang="en-A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467544" y="1635646"/>
            <a:ext cx="3898334" cy="2525237"/>
          </a:xfrm>
          <a:custGeom>
            <a:avLst/>
            <a:gdLst>
              <a:gd name="connsiteX0" fmla="*/ 0 w 2007616"/>
              <a:gd name="connsiteY0" fmla="*/ 130048 h 1300480"/>
              <a:gd name="connsiteX1" fmla="*/ 38090 w 2007616"/>
              <a:gd name="connsiteY1" fmla="*/ 38090 h 1300480"/>
              <a:gd name="connsiteX2" fmla="*/ 130048 w 2007616"/>
              <a:gd name="connsiteY2" fmla="*/ 0 h 1300480"/>
              <a:gd name="connsiteX3" fmla="*/ 1877568 w 2007616"/>
              <a:gd name="connsiteY3" fmla="*/ 0 h 1300480"/>
              <a:gd name="connsiteX4" fmla="*/ 1969526 w 2007616"/>
              <a:gd name="connsiteY4" fmla="*/ 38090 h 1300480"/>
              <a:gd name="connsiteX5" fmla="*/ 2007616 w 2007616"/>
              <a:gd name="connsiteY5" fmla="*/ 130048 h 1300480"/>
              <a:gd name="connsiteX6" fmla="*/ 2007616 w 2007616"/>
              <a:gd name="connsiteY6" fmla="*/ 1170432 h 1300480"/>
              <a:gd name="connsiteX7" fmla="*/ 1969526 w 2007616"/>
              <a:gd name="connsiteY7" fmla="*/ 1262390 h 1300480"/>
              <a:gd name="connsiteX8" fmla="*/ 1877568 w 2007616"/>
              <a:gd name="connsiteY8" fmla="*/ 1300480 h 1300480"/>
              <a:gd name="connsiteX9" fmla="*/ 130048 w 2007616"/>
              <a:gd name="connsiteY9" fmla="*/ 1300480 h 1300480"/>
              <a:gd name="connsiteX10" fmla="*/ 38090 w 2007616"/>
              <a:gd name="connsiteY10" fmla="*/ 1262390 h 1300480"/>
              <a:gd name="connsiteX11" fmla="*/ 0 w 2007616"/>
              <a:gd name="connsiteY11" fmla="*/ 1170432 h 1300480"/>
              <a:gd name="connsiteX12" fmla="*/ 0 w 2007616"/>
              <a:gd name="connsiteY12"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7616" h="1300480">
                <a:moveTo>
                  <a:pt x="0" y="130048"/>
                </a:moveTo>
                <a:cubicBezTo>
                  <a:pt x="0" y="95557"/>
                  <a:pt x="13702" y="62479"/>
                  <a:pt x="38090" y="38090"/>
                </a:cubicBezTo>
                <a:cubicBezTo>
                  <a:pt x="62479" y="13701"/>
                  <a:pt x="95557" y="0"/>
                  <a:pt x="130048" y="0"/>
                </a:cubicBezTo>
                <a:lnTo>
                  <a:pt x="1877568" y="0"/>
                </a:lnTo>
                <a:cubicBezTo>
                  <a:pt x="1912059" y="0"/>
                  <a:pt x="1945137" y="13702"/>
                  <a:pt x="1969526" y="38090"/>
                </a:cubicBezTo>
                <a:cubicBezTo>
                  <a:pt x="1993915" y="62479"/>
                  <a:pt x="2007616" y="95557"/>
                  <a:pt x="2007616" y="130048"/>
                </a:cubicBezTo>
                <a:lnTo>
                  <a:pt x="2007616" y="1170432"/>
                </a:lnTo>
                <a:cubicBezTo>
                  <a:pt x="2007616" y="1204923"/>
                  <a:pt x="1993915" y="1238001"/>
                  <a:pt x="1969526" y="1262390"/>
                </a:cubicBezTo>
                <a:cubicBezTo>
                  <a:pt x="1945137" y="1286779"/>
                  <a:pt x="1912059" y="1300480"/>
                  <a:pt x="1877568" y="1300480"/>
                </a:cubicBezTo>
                <a:lnTo>
                  <a:pt x="130048" y="1300480"/>
                </a:lnTo>
                <a:cubicBezTo>
                  <a:pt x="95557" y="1300480"/>
                  <a:pt x="62479" y="1286779"/>
                  <a:pt x="38090" y="1262390"/>
                </a:cubicBezTo>
                <a:cubicBezTo>
                  <a:pt x="13701" y="1238001"/>
                  <a:pt x="0" y="1204923"/>
                  <a:pt x="0" y="1170432"/>
                </a:cubicBezTo>
                <a:lnTo>
                  <a:pt x="0" y="130048"/>
                </a:lnTo>
                <a:close/>
              </a:path>
            </a:pathLst>
          </a:custGeom>
          <a:blipFill rotWithShape="0">
            <a:blip r:embed="rId3" cstate="prin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1917" tIns="161917" rIns="764202" bIns="487037" numCol="1" spcCol="1270" anchor="t" anchorCtr="0">
            <a:noAutofit/>
          </a:bodyPr>
          <a:lstStyle/>
          <a:p>
            <a:pPr marL="228600" lvl="1" indent="-228600" algn="l" defTabSz="1200150">
              <a:lnSpc>
                <a:spcPct val="90000"/>
              </a:lnSpc>
              <a:spcBef>
                <a:spcPct val="0"/>
              </a:spcBef>
              <a:spcAft>
                <a:spcPct val="15000"/>
              </a:spcAft>
              <a:buChar char="••"/>
            </a:pPr>
            <a:endParaRPr lang="en-GB" sz="2700" kern="1200"/>
          </a:p>
        </p:txBody>
      </p:sp>
      <p:sp>
        <p:nvSpPr>
          <p:cNvPr id="2" name="Title 1"/>
          <p:cNvSpPr>
            <a:spLocks noGrp="1"/>
          </p:cNvSpPr>
          <p:nvPr>
            <p:ph type="title"/>
          </p:nvPr>
        </p:nvSpPr>
        <p:spPr>
          <a:xfrm>
            <a:off x="611560" y="771550"/>
            <a:ext cx="8280920" cy="540060"/>
          </a:xfrm>
        </p:spPr>
        <p:txBody>
          <a:bodyPr>
            <a:normAutofit/>
          </a:bodyPr>
          <a:lstStyle/>
          <a:p>
            <a:r>
              <a:rPr lang="en-AU" sz="3000" dirty="0" smtClean="0"/>
              <a:t>First medicine in class – dapagliflozin</a:t>
            </a:r>
            <a:endParaRPr lang="en-GB" sz="30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26</a:t>
            </a:fld>
            <a:endParaRPr lang="en-AU" dirty="0"/>
          </a:p>
        </p:txBody>
      </p:sp>
      <p:sp>
        <p:nvSpPr>
          <p:cNvPr id="6" name="TextBox 5"/>
          <p:cNvSpPr txBox="1"/>
          <p:nvPr/>
        </p:nvSpPr>
        <p:spPr>
          <a:xfrm>
            <a:off x="1907704" y="3723878"/>
            <a:ext cx="2448272" cy="338554"/>
          </a:xfrm>
          <a:prstGeom prst="rect">
            <a:avLst/>
          </a:prstGeom>
          <a:noFill/>
        </p:spPr>
        <p:txBody>
          <a:bodyPr wrap="square" rtlCol="0">
            <a:spAutoFit/>
          </a:bodyPr>
          <a:lstStyle/>
          <a:p>
            <a:r>
              <a:rPr lang="en-AU" sz="1600" dirty="0" smtClean="0"/>
              <a:t>Diabetic foot infection</a:t>
            </a:r>
            <a:endParaRPr lang="en-GB" sz="1600" dirty="0"/>
          </a:p>
        </p:txBody>
      </p:sp>
      <p:grpSp>
        <p:nvGrpSpPr>
          <p:cNvPr id="12" name="Group 11"/>
          <p:cNvGrpSpPr/>
          <p:nvPr/>
        </p:nvGrpSpPr>
        <p:grpSpPr>
          <a:xfrm>
            <a:off x="4247964" y="1275606"/>
            <a:ext cx="4644516" cy="3672408"/>
            <a:chOff x="4247964" y="1275606"/>
            <a:chExt cx="4373254" cy="3672408"/>
          </a:xfrm>
        </p:grpSpPr>
        <p:sp>
          <p:nvSpPr>
            <p:cNvPr id="13" name="Freeform 12"/>
            <p:cNvSpPr/>
            <p:nvPr/>
          </p:nvSpPr>
          <p:spPr>
            <a:xfrm>
              <a:off x="4247964" y="1275606"/>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algn="ctr" defTabSz="488950">
                <a:lnSpc>
                  <a:spcPct val="90000"/>
                </a:lnSpc>
                <a:spcBef>
                  <a:spcPct val="0"/>
                </a:spcBef>
                <a:spcAft>
                  <a:spcPct val="35000"/>
                </a:spcAft>
              </a:pPr>
              <a:r>
                <a:rPr lang="en-GB" sz="1400" dirty="0" smtClean="0">
                  <a:solidFill>
                    <a:schemeClr val="bg1"/>
                  </a:solidFill>
                </a:rPr>
                <a:t>Selective and reversible inhibitor of the sodium-glucose co-transporter 2 (SGLT2), the major transporter for glucose reabsorption in the kidney</a:t>
              </a:r>
              <a:endParaRPr lang="en-GB" sz="1400" kern="1200" dirty="0">
                <a:solidFill>
                  <a:schemeClr val="bg1"/>
                </a:solidFill>
              </a:endParaRPr>
            </a:p>
          </p:txBody>
        </p:sp>
        <p:sp>
          <p:nvSpPr>
            <p:cNvPr id="14" name="Freeform 13"/>
            <p:cNvSpPr/>
            <p:nvPr/>
          </p:nvSpPr>
          <p:spPr>
            <a:xfrm>
              <a:off x="4247964" y="1998700"/>
              <a:ext cx="4373254" cy="67131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kern="1200" dirty="0" smtClean="0">
                  <a:solidFill>
                    <a:schemeClr val="bg1"/>
                  </a:solidFill>
                </a:rPr>
                <a:t>Used for the treatment of type 2 diabetes as an adjunct to diet and exercise</a:t>
              </a:r>
              <a:endParaRPr lang="en-GB" sz="1400" kern="1200" dirty="0">
                <a:solidFill>
                  <a:schemeClr val="bg1"/>
                </a:solidFill>
              </a:endParaRPr>
            </a:p>
          </p:txBody>
        </p:sp>
        <p:sp>
          <p:nvSpPr>
            <p:cNvPr id="15" name="Freeform 14"/>
            <p:cNvSpPr/>
            <p:nvPr/>
          </p:nvSpPr>
          <p:spPr>
            <a:xfrm>
              <a:off x="4247964" y="2719784"/>
              <a:ext cx="4373254" cy="66930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L</a:t>
              </a:r>
              <a:r>
                <a:rPr lang="en-GB" sz="1400" b="0" kern="1200" dirty="0" smtClean="0">
                  <a:solidFill>
                    <a:schemeClr val="bg1"/>
                  </a:solidFill>
                </a:rPr>
                <a:t>ong term benefits are likely to follow from reducing blood glucose levels in type 2 diabetes</a:t>
              </a:r>
              <a:endParaRPr lang="en-GB" sz="1400" kern="1200" dirty="0">
                <a:solidFill>
                  <a:schemeClr val="bg1"/>
                </a:solidFill>
              </a:endParaRPr>
            </a:p>
          </p:txBody>
        </p:sp>
        <p:sp>
          <p:nvSpPr>
            <p:cNvPr id="16" name="Freeform 15"/>
            <p:cNvSpPr/>
            <p:nvPr/>
          </p:nvSpPr>
          <p:spPr>
            <a:xfrm>
              <a:off x="4247964" y="3438859"/>
              <a:ext cx="4373254" cy="667296"/>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dirty="0" smtClean="0">
                  <a:solidFill>
                    <a:schemeClr val="bg1"/>
                  </a:solidFill>
                </a:rPr>
                <a:t>Safety</a:t>
              </a:r>
              <a:r>
                <a:rPr lang="en-US" sz="1400" dirty="0" smtClean="0">
                  <a:solidFill>
                    <a:schemeClr val="bg1"/>
                  </a:solidFill>
                </a:rPr>
                <a:t> concerns: renal impairment, urinary tract infections, genital infections, dehydration, osteoporosis</a:t>
              </a:r>
              <a:endParaRPr lang="en-AU" sz="1400" b="0" kern="1200" dirty="0" smtClean="0">
                <a:solidFill>
                  <a:schemeClr val="bg1"/>
                </a:solidFill>
              </a:endParaRPr>
            </a:p>
          </p:txBody>
        </p:sp>
        <p:sp>
          <p:nvSpPr>
            <p:cNvPr id="17" name="Freeform 16"/>
            <p:cNvSpPr/>
            <p:nvPr/>
          </p:nvSpPr>
          <p:spPr>
            <a:xfrm>
              <a:off x="4247964" y="4155926"/>
              <a:ext cx="4373254" cy="792088"/>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US" sz="1400" dirty="0" smtClean="0">
                  <a:solidFill>
                    <a:schemeClr val="bg1"/>
                  </a:solidFill>
                </a:rPr>
                <a:t>Nonclinical studies did not indicate any carcinogenic concerns. Bladder and breast cancer in clinical trials was considered by the TGA as unlikely to be treatment-related, but this could not be ruled out</a:t>
              </a:r>
              <a:endParaRPr lang="en-GB" sz="1400" b="0" kern="1200" dirty="0">
                <a:solidFill>
                  <a:schemeClr val="bg1"/>
                </a:solidFill>
              </a:endParaRPr>
            </a:p>
          </p:txBody>
        </p:sp>
      </p:grpSp>
      <p:cxnSp>
        <p:nvCxnSpPr>
          <p:cNvPr id="32" name="Straight Connector 31"/>
          <p:cNvCxnSpPr/>
          <p:nvPr/>
        </p:nvCxnSpPr>
        <p:spPr>
          <a:xfrm>
            <a:off x="25152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9" name="Slide Number Placeholder 2"/>
          <p:cNvSpPr txBox="1">
            <a:spLocks/>
          </p:cNvSpPr>
          <p:nvPr/>
        </p:nvSpPr>
        <p:spPr>
          <a:xfrm>
            <a:off x="6804248" y="4890194"/>
            <a:ext cx="2232248" cy="273844"/>
          </a:xfrm>
          <a:prstGeom prst="rect">
            <a:avLst/>
          </a:prstGeom>
        </p:spPr>
        <p:txBody>
          <a:bodyPr vert="horz"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2000px-Dapagliflozin_svg.png"/>
          <p:cNvPicPr>
            <a:picLocks noChangeAspect="1"/>
          </p:cNvPicPr>
          <p:nvPr/>
        </p:nvPicPr>
        <p:blipFill>
          <a:blip r:embed="rId3" cstate="print"/>
          <a:stretch>
            <a:fillRect/>
          </a:stretch>
        </p:blipFill>
        <p:spPr>
          <a:xfrm>
            <a:off x="288032" y="2067694"/>
            <a:ext cx="4139952" cy="2045136"/>
          </a:xfrm>
          <a:prstGeom prst="rect">
            <a:avLst/>
          </a:prstGeom>
        </p:spPr>
      </p:pic>
      <p:sp>
        <p:nvSpPr>
          <p:cNvPr id="2" name="Title 1"/>
          <p:cNvSpPr>
            <a:spLocks noGrp="1"/>
          </p:cNvSpPr>
          <p:nvPr>
            <p:ph type="title"/>
          </p:nvPr>
        </p:nvSpPr>
        <p:spPr>
          <a:xfrm>
            <a:off x="611560" y="771550"/>
            <a:ext cx="8280920" cy="540060"/>
          </a:xfrm>
        </p:spPr>
        <p:txBody>
          <a:bodyPr>
            <a:normAutofit/>
          </a:bodyPr>
          <a:lstStyle/>
          <a:p>
            <a:r>
              <a:rPr lang="en-AU" sz="3000" dirty="0" smtClean="0"/>
              <a:t>Dapagliflozin – conditions of registration</a:t>
            </a:r>
            <a:endParaRPr lang="en-GB" sz="30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27</a:t>
            </a:fld>
            <a:endParaRPr lang="en-AU" dirty="0"/>
          </a:p>
        </p:txBody>
      </p:sp>
      <p:grpSp>
        <p:nvGrpSpPr>
          <p:cNvPr id="4" name="Group 11"/>
          <p:cNvGrpSpPr/>
          <p:nvPr/>
        </p:nvGrpSpPr>
        <p:grpSpPr>
          <a:xfrm>
            <a:off x="4247964" y="1275606"/>
            <a:ext cx="4373254" cy="3744416"/>
            <a:chOff x="4247964" y="1275606"/>
            <a:chExt cx="4373254" cy="3744416"/>
          </a:xfrm>
        </p:grpSpPr>
        <p:sp>
          <p:nvSpPr>
            <p:cNvPr id="13" name="Freeform 12"/>
            <p:cNvSpPr/>
            <p:nvPr/>
          </p:nvSpPr>
          <p:spPr>
            <a:xfrm>
              <a:off x="4247964" y="1275606"/>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algn="ctr" defTabSz="488950">
                <a:lnSpc>
                  <a:spcPct val="90000"/>
                </a:lnSpc>
                <a:spcBef>
                  <a:spcPct val="0"/>
                </a:spcBef>
                <a:spcAft>
                  <a:spcPct val="35000"/>
                </a:spcAft>
              </a:pPr>
              <a:r>
                <a:rPr lang="en-GB" sz="1400" kern="1200" dirty="0" smtClean="0">
                  <a:solidFill>
                    <a:schemeClr val="bg1"/>
                  </a:solidFill>
                </a:rPr>
                <a:t>New class means limited relevant clinical knowledge in real world – the TGA did not authorise first line monotherapy because of safety record of </a:t>
              </a:r>
              <a:r>
                <a:rPr lang="en-GB" sz="1400" kern="1200" dirty="0" err="1" smtClean="0">
                  <a:solidFill>
                    <a:schemeClr val="bg1"/>
                  </a:solidFill>
                </a:rPr>
                <a:t>metformin</a:t>
              </a:r>
              <a:endParaRPr lang="en-GB" sz="1400" kern="1200" dirty="0">
                <a:solidFill>
                  <a:schemeClr val="bg1"/>
                </a:solidFill>
              </a:endParaRPr>
            </a:p>
          </p:txBody>
        </p:sp>
        <p:sp>
          <p:nvSpPr>
            <p:cNvPr id="14" name="Freeform 13"/>
            <p:cNvSpPr/>
            <p:nvPr/>
          </p:nvSpPr>
          <p:spPr>
            <a:xfrm>
              <a:off x="4247964" y="1998700"/>
              <a:ext cx="4373254" cy="67131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Authorised only for type 2 diabetes.</a:t>
              </a:r>
              <a:br>
                <a:rPr lang="en-GB" sz="1400" dirty="0" smtClean="0">
                  <a:solidFill>
                    <a:schemeClr val="bg1"/>
                  </a:solidFill>
                </a:rPr>
              </a:br>
              <a:r>
                <a:rPr lang="en-GB" sz="1400" dirty="0" smtClean="0">
                  <a:solidFill>
                    <a:schemeClr val="bg1"/>
                  </a:solidFill>
                </a:rPr>
                <a:t>Not authorised in the moderately </a:t>
              </a:r>
              <a:r>
                <a:rPr lang="en-GB" sz="1400" dirty="0" err="1" smtClean="0">
                  <a:solidFill>
                    <a:schemeClr val="bg1"/>
                  </a:solidFill>
                </a:rPr>
                <a:t>renally</a:t>
              </a:r>
              <a:r>
                <a:rPr lang="en-GB" sz="1400" dirty="0" smtClean="0">
                  <a:solidFill>
                    <a:schemeClr val="bg1"/>
                  </a:solidFill>
                </a:rPr>
                <a:t> impaired (defined as: </a:t>
              </a:r>
              <a:r>
                <a:rPr lang="en-GB" sz="1400" dirty="0" err="1" smtClean="0">
                  <a:solidFill>
                    <a:schemeClr val="bg1"/>
                  </a:solidFill>
                </a:rPr>
                <a:t>eGFR</a:t>
              </a:r>
              <a:r>
                <a:rPr lang="en-GB" sz="1400" dirty="0" smtClean="0">
                  <a:solidFill>
                    <a:schemeClr val="bg1"/>
                  </a:solidFill>
                </a:rPr>
                <a:t> &lt;60 </a:t>
              </a:r>
              <a:r>
                <a:rPr lang="en-GB" sz="1400" dirty="0" err="1" smtClean="0">
                  <a:solidFill>
                    <a:schemeClr val="bg1"/>
                  </a:solidFill>
                </a:rPr>
                <a:t>mL</a:t>
              </a:r>
              <a:r>
                <a:rPr lang="en-GB" sz="1400" dirty="0" smtClean="0">
                  <a:solidFill>
                    <a:schemeClr val="bg1"/>
                  </a:solidFill>
                </a:rPr>
                <a:t>/min)</a:t>
              </a:r>
              <a:endParaRPr lang="en-GB" sz="1400" kern="1200" dirty="0">
                <a:solidFill>
                  <a:schemeClr val="bg1"/>
                </a:solidFill>
              </a:endParaRPr>
            </a:p>
          </p:txBody>
        </p:sp>
        <p:sp>
          <p:nvSpPr>
            <p:cNvPr id="15" name="Freeform 14"/>
            <p:cNvSpPr/>
            <p:nvPr/>
          </p:nvSpPr>
          <p:spPr>
            <a:xfrm>
              <a:off x="4247964" y="2719784"/>
              <a:ext cx="4373254" cy="669305"/>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dirty="0" smtClean="0">
                  <a:solidFill>
                    <a:schemeClr val="bg1"/>
                  </a:solidFill>
                </a:rPr>
                <a:t>A specific condition of registration was that a </a:t>
              </a:r>
              <a:r>
                <a:rPr lang="en-GB" sz="1400" b="1" dirty="0" smtClean="0">
                  <a:solidFill>
                    <a:schemeClr val="bg1"/>
                  </a:solidFill>
                </a:rPr>
                <a:t>postmarket study strategy </a:t>
              </a:r>
              <a:r>
                <a:rPr lang="en-GB" sz="1400" dirty="0" smtClean="0">
                  <a:solidFill>
                    <a:schemeClr val="bg1"/>
                  </a:solidFill>
                </a:rPr>
                <a:t>be agreed by the TGA prior to marketing</a:t>
              </a:r>
              <a:endParaRPr lang="en-GB" sz="1400" kern="1200" dirty="0">
                <a:solidFill>
                  <a:schemeClr val="bg1"/>
                </a:solidFill>
              </a:endParaRPr>
            </a:p>
          </p:txBody>
        </p:sp>
        <p:sp>
          <p:nvSpPr>
            <p:cNvPr id="16" name="Freeform 15"/>
            <p:cNvSpPr/>
            <p:nvPr/>
          </p:nvSpPr>
          <p:spPr>
            <a:xfrm>
              <a:off x="4247964" y="3438859"/>
              <a:ext cx="4373254" cy="667296"/>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AU" sz="1400" dirty="0" smtClean="0">
                  <a:solidFill>
                    <a:schemeClr val="bg1"/>
                  </a:solidFill>
                </a:rPr>
                <a:t>The sponsor was required to conduct an</a:t>
              </a:r>
              <a:r>
                <a:rPr lang="en-AU" sz="1400" b="0" kern="1200" dirty="0" smtClean="0">
                  <a:solidFill>
                    <a:schemeClr val="bg1"/>
                  </a:solidFill>
                </a:rPr>
                <a:t> </a:t>
              </a:r>
              <a:r>
                <a:rPr lang="en-AU" sz="1400" b="1" kern="1200" dirty="0" smtClean="0">
                  <a:solidFill>
                    <a:schemeClr val="bg1"/>
                  </a:solidFill>
                </a:rPr>
                <a:t>education program for health professionals </a:t>
              </a:r>
              <a:r>
                <a:rPr lang="en-AU" sz="1400" b="0" kern="1200" dirty="0" smtClean="0">
                  <a:solidFill>
                    <a:schemeClr val="bg1"/>
                  </a:solidFill>
                </a:rPr>
                <a:t>to minimise the possibility of dapagliflozin being used for weight loss</a:t>
              </a:r>
            </a:p>
          </p:txBody>
        </p:sp>
        <p:sp>
          <p:nvSpPr>
            <p:cNvPr id="17" name="Freeform 16"/>
            <p:cNvSpPr/>
            <p:nvPr/>
          </p:nvSpPr>
          <p:spPr>
            <a:xfrm>
              <a:off x="4247964" y="4155926"/>
              <a:ext cx="4373254" cy="864096"/>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006DA7"/>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algn="ctr" defTabSz="488950">
                <a:lnSpc>
                  <a:spcPct val="90000"/>
                </a:lnSpc>
                <a:spcBef>
                  <a:spcPct val="0"/>
                </a:spcBef>
                <a:spcAft>
                  <a:spcPct val="35000"/>
                </a:spcAft>
              </a:pPr>
              <a:r>
                <a:rPr lang="en-AU" sz="1400" dirty="0" smtClean="0">
                  <a:solidFill>
                    <a:schemeClr val="bg1"/>
                  </a:solidFill>
                </a:rPr>
                <a:t>An </a:t>
              </a:r>
              <a:r>
                <a:rPr lang="en-AU" sz="1400" b="1" dirty="0" smtClean="0">
                  <a:solidFill>
                    <a:schemeClr val="bg1"/>
                  </a:solidFill>
                </a:rPr>
                <a:t>Australian-specific</a:t>
              </a:r>
              <a:r>
                <a:rPr lang="en-AU" sz="1400" dirty="0" smtClean="0">
                  <a:solidFill>
                    <a:schemeClr val="bg1"/>
                  </a:solidFill>
                </a:rPr>
                <a:t> Annex to the risk management plan was required, to outline pharmacovigilance measures if there were delays in authorisation by the EU and/or US</a:t>
              </a:r>
              <a:endParaRPr lang="en-GB" sz="1400" b="0" kern="1200" dirty="0">
                <a:solidFill>
                  <a:schemeClr val="bg1"/>
                </a:solidFill>
              </a:endParaRPr>
            </a:p>
          </p:txBody>
        </p:sp>
      </p:grpSp>
      <p:cxnSp>
        <p:nvCxnSpPr>
          <p:cNvPr id="32" name="Straight Connector 31"/>
          <p:cNvCxnSpPr/>
          <p:nvPr/>
        </p:nvCxnSpPr>
        <p:spPr>
          <a:xfrm>
            <a:off x="25152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rmAutofit/>
          </a:bodyPr>
          <a:lstStyle/>
          <a:p>
            <a:r>
              <a:rPr lang="en-AU" sz="3000" dirty="0" smtClean="0">
                <a:solidFill>
                  <a:srgbClr val="006DA7"/>
                </a:solidFill>
              </a:rPr>
              <a:t>Medicines scheduling–the Poisons Standard</a:t>
            </a:r>
            <a:endParaRPr lang="en-AU"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28</a:t>
            </a:fld>
            <a:endParaRPr lang="en-AU"/>
          </a:p>
        </p:txBody>
      </p:sp>
      <p:sp>
        <p:nvSpPr>
          <p:cNvPr id="4" name="Rectangle 3"/>
          <p:cNvSpPr/>
          <p:nvPr/>
        </p:nvSpPr>
        <p:spPr>
          <a:xfrm>
            <a:off x="539552" y="1347614"/>
            <a:ext cx="8064896" cy="3247043"/>
          </a:xfrm>
          <a:prstGeom prst="rect">
            <a:avLst/>
          </a:prstGeom>
          <a:solidFill>
            <a:srgbClr val="C8D88B"/>
          </a:solidFill>
        </p:spPr>
        <p:txBody>
          <a:bodyPr wrap="square">
            <a:noAutofit/>
          </a:bodyPr>
          <a:lstStyle/>
          <a:p>
            <a:pPr marL="342900" indent="-180000">
              <a:spcBef>
                <a:spcPts val="600"/>
              </a:spcBef>
              <a:buFont typeface="Arial" pitchFamily="34" charset="0"/>
              <a:buChar char="•"/>
            </a:pPr>
            <a:r>
              <a:rPr lang="en-AU" dirty="0" smtClean="0">
                <a:solidFill>
                  <a:srgbClr val="002060"/>
                </a:solidFill>
              </a:rPr>
              <a:t>Potentially dangerous drugs and chemicals are restricted to enable their safe and effective use</a:t>
            </a:r>
          </a:p>
          <a:p>
            <a:pPr marL="342900" indent="-180000">
              <a:spcBef>
                <a:spcPts val="600"/>
              </a:spcBef>
              <a:buFont typeface="Arial" pitchFamily="34" charset="0"/>
              <a:buChar char="•"/>
            </a:pPr>
            <a:r>
              <a:rPr lang="en-AU" dirty="0" smtClean="0">
                <a:solidFill>
                  <a:srgbClr val="002060"/>
                </a:solidFill>
              </a:rPr>
              <a:t>Scheduling is the legal process used to achieve this</a:t>
            </a:r>
          </a:p>
          <a:p>
            <a:pPr marL="342900" indent="-180000">
              <a:spcBef>
                <a:spcPts val="600"/>
              </a:spcBef>
              <a:buFont typeface="Arial" pitchFamily="34" charset="0"/>
              <a:buChar char="•"/>
            </a:pPr>
            <a:r>
              <a:rPr lang="en-AU" dirty="0" smtClean="0">
                <a:solidFill>
                  <a:srgbClr val="002060"/>
                </a:solidFill>
              </a:rPr>
              <a:t>Scheduling decisions are made by a senior TGA medical officer taking into account the advice of the Advisory Committee on Medicines Scheduling</a:t>
            </a:r>
          </a:p>
          <a:p>
            <a:pPr marL="342900" indent="-180000">
              <a:spcBef>
                <a:spcPts val="600"/>
              </a:spcBef>
              <a:buFont typeface="Arial" pitchFamily="34" charset="0"/>
              <a:buChar char="•"/>
            </a:pPr>
            <a:r>
              <a:rPr lang="en-AU" dirty="0" smtClean="0">
                <a:solidFill>
                  <a:srgbClr val="002060"/>
                </a:solidFill>
              </a:rPr>
              <a:t>The higher the number of the schedules, the more access is restricted</a:t>
            </a:r>
          </a:p>
          <a:p>
            <a:pPr marL="342900" indent="-180000">
              <a:spcBef>
                <a:spcPts val="600"/>
              </a:spcBef>
              <a:buFont typeface="Arial" pitchFamily="34" charset="0"/>
              <a:buChar char="•"/>
            </a:pPr>
            <a:r>
              <a:rPr lang="en-AU" dirty="0" smtClean="0">
                <a:solidFill>
                  <a:srgbClr val="002060"/>
                </a:solidFill>
              </a:rPr>
              <a:t>Scheduling is in legal terms a State matter, but all States now adhere closely, or entirely, to the Poisons Standard, which is administered by the Department of Health</a:t>
            </a:r>
          </a:p>
          <a:p>
            <a:pPr marL="342900" indent="-180000">
              <a:spcBef>
                <a:spcPts val="600"/>
              </a:spcBef>
              <a:buFont typeface="Arial" pitchFamily="34" charset="0"/>
              <a:buChar char="•"/>
            </a:pPr>
            <a:r>
              <a:rPr lang="en-AU" dirty="0" smtClean="0">
                <a:solidFill>
                  <a:srgbClr val="002060"/>
                </a:solidFill>
              </a:rPr>
              <a:t>Scheduling decisions are published on the TGA website</a:t>
            </a:r>
          </a:p>
        </p:txBody>
      </p:sp>
      <p:cxnSp>
        <p:nvCxnSpPr>
          <p:cNvPr id="6" name="Straight Connector 5"/>
          <p:cNvCxnSpPr/>
          <p:nvPr/>
        </p:nvCxnSpPr>
        <p:spPr>
          <a:xfrm>
            <a:off x="8892480"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4731990"/>
            <a:ext cx="9144000" cy="41151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1600" dirty="0" smtClean="0">
                <a:solidFill>
                  <a:srgbClr val="002060"/>
                </a:solidFill>
              </a:rPr>
              <a:t>Remember: only registered medicines are scheduled</a:t>
            </a:r>
            <a:endParaRPr lang="en-AU" sz="1600" dirty="0">
              <a:solidFill>
                <a:srgbClr val="002060"/>
              </a:solidFill>
            </a:endParaRPr>
          </a:p>
        </p:txBody>
      </p:sp>
      <p:pic>
        <p:nvPicPr>
          <p:cNvPr id="8" name="Picture 7"/>
          <p:cNvPicPr>
            <a:picLocks noChangeAspect="1"/>
          </p:cNvPicPr>
          <p:nvPr/>
        </p:nvPicPr>
        <p:blipFill>
          <a:blip r:embed="rId3" cstate="print">
            <a:duotone>
              <a:prstClr val="black"/>
              <a:schemeClr val="accent6">
                <a:tint val="45000"/>
                <a:satMod val="400000"/>
              </a:schemeClr>
            </a:duotone>
          </a:blip>
          <a:stretch>
            <a:fillRect/>
          </a:stretch>
        </p:blipFill>
        <p:spPr>
          <a:xfrm>
            <a:off x="1750942" y="4752000"/>
            <a:ext cx="372786" cy="339502"/>
          </a:xfrm>
          <a:prstGeom prst="rect">
            <a:avLst/>
          </a:prstGeom>
        </p:spPr>
      </p:pic>
      <p:sp>
        <p:nvSpPr>
          <p:cNvPr id="9" name="Slide Number Placeholder 2"/>
          <p:cNvSpPr txBox="1">
            <a:spLocks/>
          </p:cNvSpPr>
          <p:nvPr/>
        </p:nvSpPr>
        <p:spPr>
          <a:xfrm>
            <a:off x="6588224" y="4800600"/>
            <a:ext cx="2232248" cy="273844"/>
          </a:xfrm>
          <a:prstGeom prst="rect">
            <a:avLst/>
          </a:prstGeom>
        </p:spPr>
        <p:txBody>
          <a:bodyPr vert="horz"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43558"/>
            <a:ext cx="8280920" cy="540060"/>
          </a:xfrm>
        </p:spPr>
        <p:txBody>
          <a:bodyPr>
            <a:normAutofit fontScale="90000"/>
          </a:bodyPr>
          <a:lstStyle/>
          <a:p>
            <a:r>
              <a:rPr lang="en-AU" dirty="0" smtClean="0"/>
              <a:t>Examples of scheduled medicines</a:t>
            </a:r>
            <a:endParaRPr lang="en-GB"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29</a:t>
            </a:fld>
            <a:endParaRPr lang="en-AU"/>
          </a:p>
        </p:txBody>
      </p:sp>
      <p:graphicFrame>
        <p:nvGraphicFramePr>
          <p:cNvPr id="4" name="Table 3"/>
          <p:cNvGraphicFramePr>
            <a:graphicFrameLocks noGrp="1"/>
          </p:cNvGraphicFramePr>
          <p:nvPr/>
        </p:nvGraphicFramePr>
        <p:xfrm>
          <a:off x="611560" y="1491631"/>
          <a:ext cx="7632846" cy="3482308"/>
        </p:xfrm>
        <a:graphic>
          <a:graphicData uri="http://schemas.openxmlformats.org/drawingml/2006/table">
            <a:tbl>
              <a:tblPr firstRow="1" bandRow="1">
                <a:tableStyleId>{5C22544A-7EE6-4342-B048-85BDC9FD1C3A}</a:tableStyleId>
              </a:tblPr>
              <a:tblGrid>
                <a:gridCol w="1656184"/>
                <a:gridCol w="3672408"/>
                <a:gridCol w="2304254"/>
              </a:tblGrid>
              <a:tr h="615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1" dirty="0" smtClean="0">
                          <a:solidFill>
                            <a:schemeClr val="bg1"/>
                          </a:solidFill>
                        </a:rPr>
                        <a:t>Schedule classification</a:t>
                      </a: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800" b="1" dirty="0" smtClean="0">
                          <a:solidFill>
                            <a:srgbClr val="002060"/>
                          </a:solidFill>
                        </a:rPr>
                        <a:t>Type</a:t>
                      </a:r>
                      <a:r>
                        <a:rPr lang="en-AU" sz="1800" b="1" baseline="0" dirty="0" smtClean="0">
                          <a:solidFill>
                            <a:srgbClr val="002060"/>
                          </a:solidFill>
                        </a:rPr>
                        <a:t> of medicine</a:t>
                      </a:r>
                      <a:endParaRPr lang="en-AU" sz="1800" b="1" dirty="0" smtClean="0">
                        <a:solidFill>
                          <a:srgbClr val="002060"/>
                        </a:solidFill>
                      </a:endParaRPr>
                    </a:p>
                  </a:txBody>
                  <a:tcPr>
                    <a:solidFill>
                      <a:srgbClr val="E7E8E9"/>
                    </a:solidFill>
                  </a:tcPr>
                </a:tc>
                <a:tc>
                  <a:txBody>
                    <a:bodyPr/>
                    <a:lstStyle/>
                    <a:p>
                      <a:r>
                        <a:rPr lang="en-AU" sz="1800" b="1" dirty="0" smtClean="0">
                          <a:solidFill>
                            <a:srgbClr val="002060"/>
                          </a:solidFill>
                        </a:rPr>
                        <a:t>Example</a:t>
                      </a:r>
                      <a:endParaRPr lang="en-GB" sz="1800" b="1" dirty="0">
                        <a:solidFill>
                          <a:srgbClr val="002060"/>
                        </a:solidFill>
                      </a:endParaRPr>
                    </a:p>
                  </a:txBody>
                  <a:tcPr>
                    <a:solidFill>
                      <a:srgbClr val="E7E8E9"/>
                    </a:solidFill>
                  </a:tcPr>
                </a:tc>
              </a:tr>
              <a:tr h="615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bg1"/>
                          </a:solidFill>
                        </a:rPr>
                        <a:t>Schedule 2</a:t>
                      </a:r>
                      <a:endParaRPr lang="en-AU" sz="1800" b="0" dirty="0" smtClean="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2060"/>
                          </a:solidFill>
                        </a:rPr>
                        <a:t>pharmacy only medicine</a:t>
                      </a:r>
                      <a:endParaRPr lang="en-AU" sz="1800" b="0" dirty="0" smtClean="0">
                        <a:solidFill>
                          <a:srgbClr val="00206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2060"/>
                          </a:solidFill>
                        </a:rPr>
                        <a:t>large packet sizes of </a:t>
                      </a:r>
                      <a:r>
                        <a:rPr lang="en-US" sz="1800" b="0" dirty="0" err="1" smtClean="0">
                          <a:solidFill>
                            <a:srgbClr val="002060"/>
                          </a:solidFill>
                        </a:rPr>
                        <a:t>paracetamol</a:t>
                      </a:r>
                      <a:endParaRPr lang="en-GB" sz="1800" dirty="0" smtClean="0">
                        <a:solidFill>
                          <a:srgbClr val="002060"/>
                        </a:solidFill>
                      </a:endParaRPr>
                    </a:p>
                  </a:txBody>
                  <a:tcPr/>
                </a:tc>
              </a:tr>
              <a:tr h="615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Schedule 3</a:t>
                      </a:r>
                      <a:endParaRPr lang="en-AU" sz="1800" dirty="0" smtClean="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pharmacist only medicine</a:t>
                      </a:r>
                      <a:endParaRPr lang="en-AU" sz="1800" dirty="0" smtClean="0">
                        <a:solidFill>
                          <a:srgbClr val="002060"/>
                        </a:solidFill>
                      </a:endParaRPr>
                    </a:p>
                  </a:txBody>
                  <a:tcPr/>
                </a:tc>
                <a:tc>
                  <a:txBody>
                    <a:bodyPr/>
                    <a:lstStyle/>
                    <a:p>
                      <a:r>
                        <a:rPr lang="en-US" sz="1800" dirty="0" smtClean="0">
                          <a:solidFill>
                            <a:srgbClr val="002060"/>
                          </a:solidFill>
                        </a:rPr>
                        <a:t>topical</a:t>
                      </a:r>
                      <a:r>
                        <a:rPr lang="en-US" sz="1800" baseline="0" dirty="0" smtClean="0">
                          <a:solidFill>
                            <a:srgbClr val="002060"/>
                          </a:solidFill>
                        </a:rPr>
                        <a:t> thrush treatments</a:t>
                      </a:r>
                      <a:endParaRPr lang="en-GB" sz="1800" dirty="0">
                        <a:solidFill>
                          <a:srgbClr val="002060"/>
                        </a:solidFill>
                      </a:endParaRPr>
                    </a:p>
                  </a:txBody>
                  <a:tcPr/>
                </a:tc>
              </a:tr>
              <a:tr h="6155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Schedule 4</a:t>
                      </a:r>
                      <a:endParaRPr lang="en-AU" sz="1800" dirty="0" smtClean="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prescription only medicine</a:t>
                      </a:r>
                      <a:endParaRPr lang="en-AU" sz="1800" dirty="0" smtClean="0">
                        <a:solidFill>
                          <a:srgbClr val="002060"/>
                        </a:solidFill>
                      </a:endParaRPr>
                    </a:p>
                  </a:txBody>
                  <a:tcPr/>
                </a:tc>
                <a:tc>
                  <a:txBody>
                    <a:bodyPr/>
                    <a:lstStyle/>
                    <a:p>
                      <a:r>
                        <a:rPr lang="en-US" sz="1800" dirty="0" smtClean="0">
                          <a:solidFill>
                            <a:srgbClr val="002060"/>
                          </a:solidFill>
                        </a:rPr>
                        <a:t>blood</a:t>
                      </a:r>
                      <a:r>
                        <a:rPr lang="en-US" sz="1800" baseline="0" dirty="0" smtClean="0">
                          <a:solidFill>
                            <a:srgbClr val="002060"/>
                          </a:solidFill>
                        </a:rPr>
                        <a:t> pressure medications</a:t>
                      </a:r>
                      <a:endParaRPr lang="en-GB" sz="1800" dirty="0">
                        <a:solidFill>
                          <a:srgbClr val="002060"/>
                        </a:solidFill>
                      </a:endParaRPr>
                    </a:p>
                  </a:txBody>
                  <a:tcPr/>
                </a:tc>
              </a:tr>
              <a:tr h="9219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bg1"/>
                          </a:solidFill>
                        </a:rPr>
                        <a:t>Schedule 8</a:t>
                      </a:r>
                      <a:endParaRPr lang="en-AU" sz="1800" dirty="0" smtClean="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2060"/>
                          </a:solidFill>
                        </a:rPr>
                        <a:t>controlled</a:t>
                      </a:r>
                      <a:r>
                        <a:rPr lang="en-US" sz="1800" baseline="0" dirty="0" smtClean="0">
                          <a:solidFill>
                            <a:srgbClr val="002060"/>
                          </a:solidFill>
                        </a:rPr>
                        <a:t> drug – </a:t>
                      </a:r>
                      <a:r>
                        <a:rPr lang="en-AU" sz="1800" dirty="0" smtClean="0">
                          <a:solidFill>
                            <a:srgbClr val="002060"/>
                          </a:solidFill>
                        </a:rPr>
                        <a:t>S8 has additional restrictions on the storage and supply of medicines</a:t>
                      </a:r>
                    </a:p>
                  </a:txBody>
                  <a:tcPr/>
                </a:tc>
                <a:tc>
                  <a:txBody>
                    <a:bodyPr/>
                    <a:lstStyle/>
                    <a:p>
                      <a:r>
                        <a:rPr lang="en-US" sz="1800" baseline="0" dirty="0" smtClean="0">
                          <a:solidFill>
                            <a:srgbClr val="002060"/>
                          </a:solidFill>
                        </a:rPr>
                        <a:t>strong upload painkillers</a:t>
                      </a:r>
                      <a:endParaRPr lang="en-GB" sz="1800" dirty="0">
                        <a:solidFill>
                          <a:srgbClr val="002060"/>
                        </a:solidFill>
                      </a:endParaRPr>
                    </a:p>
                  </a:txBody>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79846" t="37143" r="1288" b="19499"/>
          <a:stretch/>
        </p:blipFill>
        <p:spPr>
          <a:xfrm>
            <a:off x="6516216" y="1923678"/>
            <a:ext cx="7627564" cy="7721600"/>
          </a:xfrm>
          <a:prstGeom prst="rect">
            <a:avLst/>
          </a:prstGeom>
        </p:spPr>
      </p:pic>
      <p:sp>
        <p:nvSpPr>
          <p:cNvPr id="2" name="Title 1"/>
          <p:cNvSpPr>
            <a:spLocks noGrp="1"/>
          </p:cNvSpPr>
          <p:nvPr>
            <p:ph type="title"/>
          </p:nvPr>
        </p:nvSpPr>
        <p:spPr>
          <a:xfrm>
            <a:off x="611560" y="699542"/>
            <a:ext cx="8280920" cy="540060"/>
          </a:xfrm>
        </p:spPr>
        <p:txBody>
          <a:bodyPr>
            <a:noAutofit/>
          </a:bodyPr>
          <a:lstStyle/>
          <a:p>
            <a:r>
              <a:rPr lang="en-AU" sz="3000" dirty="0" smtClean="0"/>
              <a:t>Who’s checking your medicines?</a:t>
            </a:r>
            <a:endParaRPr lang="en-AU" sz="3000" dirty="0"/>
          </a:p>
        </p:txBody>
      </p:sp>
      <p:cxnSp>
        <p:nvCxnSpPr>
          <p:cNvPr id="5" name="Straight Connector 4"/>
          <p:cNvCxnSpPr/>
          <p:nvPr/>
        </p:nvCxnSpPr>
        <p:spPr>
          <a:xfrm>
            <a:off x="8676456" y="699542"/>
            <a:ext cx="0" cy="4587974"/>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11560" y="1296000"/>
            <a:ext cx="7416823" cy="3791876"/>
            <a:chOff x="611560" y="1205602"/>
            <a:chExt cx="7416823" cy="3791876"/>
          </a:xfrm>
        </p:grpSpPr>
        <p:sp>
          <p:nvSpPr>
            <p:cNvPr id="9" name="Freeform 8"/>
            <p:cNvSpPr/>
            <p:nvPr/>
          </p:nvSpPr>
          <p:spPr>
            <a:xfrm>
              <a:off x="611560" y="1205602"/>
              <a:ext cx="742126" cy="1060180"/>
            </a:xfrm>
            <a:custGeom>
              <a:avLst/>
              <a:gdLst>
                <a:gd name="connsiteX0" fmla="*/ 0 w 1060179"/>
                <a:gd name="connsiteY0" fmla="*/ 0 h 742125"/>
                <a:gd name="connsiteX1" fmla="*/ 689117 w 1060179"/>
                <a:gd name="connsiteY1" fmla="*/ 0 h 742125"/>
                <a:gd name="connsiteX2" fmla="*/ 1060179 w 1060179"/>
                <a:gd name="connsiteY2" fmla="*/ 371063 h 742125"/>
                <a:gd name="connsiteX3" fmla="*/ 689117 w 1060179"/>
                <a:gd name="connsiteY3" fmla="*/ 742125 h 742125"/>
                <a:gd name="connsiteX4" fmla="*/ 0 w 1060179"/>
                <a:gd name="connsiteY4" fmla="*/ 742125 h 742125"/>
                <a:gd name="connsiteX5" fmla="*/ 371063 w 1060179"/>
                <a:gd name="connsiteY5" fmla="*/ 371063 h 742125"/>
                <a:gd name="connsiteX6" fmla="*/ 0 w 1060179"/>
                <a:gd name="connsiteY6" fmla="*/ 0 h 7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9" h="742125">
                  <a:moveTo>
                    <a:pt x="1060178" y="0"/>
                  </a:moveTo>
                  <a:lnTo>
                    <a:pt x="1060178" y="482382"/>
                  </a:lnTo>
                  <a:lnTo>
                    <a:pt x="530089" y="742125"/>
                  </a:lnTo>
                  <a:lnTo>
                    <a:pt x="1" y="482382"/>
                  </a:lnTo>
                  <a:lnTo>
                    <a:pt x="1" y="0"/>
                  </a:lnTo>
                  <a:lnTo>
                    <a:pt x="530089" y="259744"/>
                  </a:lnTo>
                  <a:lnTo>
                    <a:pt x="1060178"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3972" tIns="385034" rIns="13969" bIns="385032" numCol="1" spcCol="1270" anchor="ctr" anchorCtr="0">
              <a:noAutofit/>
            </a:bodyPr>
            <a:lstStyle/>
            <a:p>
              <a:pPr lvl="0" algn="ctr" defTabSz="977900">
                <a:lnSpc>
                  <a:spcPct val="90000"/>
                </a:lnSpc>
                <a:spcBef>
                  <a:spcPct val="0"/>
                </a:spcBef>
                <a:spcAft>
                  <a:spcPct val="35000"/>
                </a:spcAft>
              </a:pPr>
              <a:endParaRPr lang="en-GB" sz="2200" kern="1200" dirty="0"/>
            </a:p>
          </p:txBody>
        </p:sp>
        <p:sp>
          <p:nvSpPr>
            <p:cNvPr id="10" name="Freeform 9"/>
            <p:cNvSpPr/>
            <p:nvPr/>
          </p:nvSpPr>
          <p:spPr>
            <a:xfrm>
              <a:off x="1353685" y="1205603"/>
              <a:ext cx="6674698" cy="689118"/>
            </a:xfrm>
            <a:custGeom>
              <a:avLst/>
              <a:gdLst>
                <a:gd name="connsiteX0" fmla="*/ 114855 w 689116"/>
                <a:gd name="connsiteY0" fmla="*/ 0 h 6674698"/>
                <a:gd name="connsiteX1" fmla="*/ 574261 w 689116"/>
                <a:gd name="connsiteY1" fmla="*/ 0 h 6674698"/>
                <a:gd name="connsiteX2" fmla="*/ 655476 w 689116"/>
                <a:gd name="connsiteY2" fmla="*/ 33640 h 6674698"/>
                <a:gd name="connsiteX3" fmla="*/ 689116 w 689116"/>
                <a:gd name="connsiteY3" fmla="*/ 114855 h 6674698"/>
                <a:gd name="connsiteX4" fmla="*/ 689116 w 689116"/>
                <a:gd name="connsiteY4" fmla="*/ 6674698 h 6674698"/>
                <a:gd name="connsiteX5" fmla="*/ 689116 w 689116"/>
                <a:gd name="connsiteY5" fmla="*/ 6674698 h 6674698"/>
                <a:gd name="connsiteX6" fmla="*/ 689116 w 689116"/>
                <a:gd name="connsiteY6" fmla="*/ 6674698 h 6674698"/>
                <a:gd name="connsiteX7" fmla="*/ 0 w 689116"/>
                <a:gd name="connsiteY7" fmla="*/ 6674698 h 6674698"/>
                <a:gd name="connsiteX8" fmla="*/ 0 w 689116"/>
                <a:gd name="connsiteY8" fmla="*/ 6674698 h 6674698"/>
                <a:gd name="connsiteX9" fmla="*/ 0 w 689116"/>
                <a:gd name="connsiteY9" fmla="*/ 6674698 h 6674698"/>
                <a:gd name="connsiteX10" fmla="*/ 0 w 689116"/>
                <a:gd name="connsiteY10" fmla="*/ 114855 h 6674698"/>
                <a:gd name="connsiteX11" fmla="*/ 33640 w 689116"/>
                <a:gd name="connsiteY11" fmla="*/ 33640 h 6674698"/>
                <a:gd name="connsiteX12" fmla="*/ 114855 w 689116"/>
                <a:gd name="connsiteY12" fmla="*/ 0 h 6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116" h="6674698">
                  <a:moveTo>
                    <a:pt x="689116" y="1112475"/>
                  </a:moveTo>
                  <a:lnTo>
                    <a:pt x="689116" y="5562223"/>
                  </a:lnTo>
                  <a:cubicBezTo>
                    <a:pt x="689116" y="5857264"/>
                    <a:pt x="687867" y="6140227"/>
                    <a:pt x="685643" y="6348860"/>
                  </a:cubicBezTo>
                  <a:cubicBezTo>
                    <a:pt x="683419" y="6557484"/>
                    <a:pt x="680403" y="6674693"/>
                    <a:pt x="677258" y="6674693"/>
                  </a:cubicBezTo>
                  <a:lnTo>
                    <a:pt x="0" y="6674693"/>
                  </a:lnTo>
                  <a:lnTo>
                    <a:pt x="0" y="6674693"/>
                  </a:lnTo>
                  <a:lnTo>
                    <a:pt x="0" y="6674693"/>
                  </a:lnTo>
                  <a:lnTo>
                    <a:pt x="0" y="5"/>
                  </a:lnTo>
                  <a:lnTo>
                    <a:pt x="0" y="5"/>
                  </a:lnTo>
                  <a:lnTo>
                    <a:pt x="0" y="5"/>
                  </a:lnTo>
                  <a:lnTo>
                    <a:pt x="677258" y="5"/>
                  </a:lnTo>
                  <a:cubicBezTo>
                    <a:pt x="680403" y="5"/>
                    <a:pt x="683419" y="117214"/>
                    <a:pt x="685643" y="325838"/>
                  </a:cubicBezTo>
                  <a:cubicBezTo>
                    <a:pt x="687867" y="534471"/>
                    <a:pt x="689116" y="817425"/>
                    <a:pt x="689116" y="111247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43166" rIns="43165" bIns="43166" numCol="1" spcCol="1270" anchor="ctr" anchorCtr="0">
              <a:noAutofit/>
            </a:bodyPr>
            <a:lstStyle/>
            <a:p>
              <a:pPr marL="114300" lvl="1" algn="l" defTabSz="666750">
                <a:lnSpc>
                  <a:spcPct val="90000"/>
                </a:lnSpc>
                <a:spcBef>
                  <a:spcPct val="0"/>
                </a:spcBef>
                <a:spcAft>
                  <a:spcPct val="15000"/>
                </a:spcAft>
              </a:pPr>
              <a:r>
                <a:rPr lang="en-AU" sz="1500" b="0" kern="1200" dirty="0" smtClean="0">
                  <a:solidFill>
                    <a:srgbClr val="002060"/>
                  </a:solidFill>
                </a:rPr>
                <a:t>The organisation that has responsibility </a:t>
              </a:r>
              <a:r>
                <a:rPr lang="en-AU" sz="1500" dirty="0" smtClean="0">
                  <a:solidFill>
                    <a:srgbClr val="002060"/>
                  </a:solidFill>
                </a:rPr>
                <a:t>for the</a:t>
              </a:r>
              <a:r>
                <a:rPr lang="en-AU" sz="1500" b="0" kern="1200" dirty="0" smtClean="0">
                  <a:solidFill>
                    <a:srgbClr val="002060"/>
                  </a:solidFill>
                </a:rPr>
                <a:t> import, supply, or export of medicines in Australia is the Therapeutic Goods Administration</a:t>
              </a:r>
              <a:endParaRPr lang="en-GB" sz="1500" kern="1200" dirty="0"/>
            </a:p>
          </p:txBody>
        </p:sp>
        <p:sp>
          <p:nvSpPr>
            <p:cNvPr id="11" name="Freeform 10"/>
            <p:cNvSpPr/>
            <p:nvPr/>
          </p:nvSpPr>
          <p:spPr>
            <a:xfrm>
              <a:off x="611560" y="2116168"/>
              <a:ext cx="742126" cy="1060179"/>
            </a:xfrm>
            <a:custGeom>
              <a:avLst/>
              <a:gdLst>
                <a:gd name="connsiteX0" fmla="*/ 0 w 1060179"/>
                <a:gd name="connsiteY0" fmla="*/ 0 h 742125"/>
                <a:gd name="connsiteX1" fmla="*/ 689117 w 1060179"/>
                <a:gd name="connsiteY1" fmla="*/ 0 h 742125"/>
                <a:gd name="connsiteX2" fmla="*/ 1060179 w 1060179"/>
                <a:gd name="connsiteY2" fmla="*/ 371063 h 742125"/>
                <a:gd name="connsiteX3" fmla="*/ 689117 w 1060179"/>
                <a:gd name="connsiteY3" fmla="*/ 742125 h 742125"/>
                <a:gd name="connsiteX4" fmla="*/ 0 w 1060179"/>
                <a:gd name="connsiteY4" fmla="*/ 742125 h 742125"/>
                <a:gd name="connsiteX5" fmla="*/ 371063 w 1060179"/>
                <a:gd name="connsiteY5" fmla="*/ 371063 h 742125"/>
                <a:gd name="connsiteX6" fmla="*/ 0 w 1060179"/>
                <a:gd name="connsiteY6" fmla="*/ 0 h 7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9" h="742125">
                  <a:moveTo>
                    <a:pt x="1060178" y="0"/>
                  </a:moveTo>
                  <a:lnTo>
                    <a:pt x="1060178" y="482382"/>
                  </a:lnTo>
                  <a:lnTo>
                    <a:pt x="530089" y="742125"/>
                  </a:lnTo>
                  <a:lnTo>
                    <a:pt x="1" y="482382"/>
                  </a:lnTo>
                  <a:lnTo>
                    <a:pt x="1" y="0"/>
                  </a:lnTo>
                  <a:lnTo>
                    <a:pt x="530089" y="259744"/>
                  </a:lnTo>
                  <a:lnTo>
                    <a:pt x="1060178"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3972" tIns="385033" rIns="13969" bIns="385032" numCol="1" spcCol="1270" anchor="ctr" anchorCtr="0">
              <a:noAutofit/>
            </a:bodyPr>
            <a:lstStyle/>
            <a:p>
              <a:pPr lvl="0" algn="ctr" defTabSz="977900">
                <a:lnSpc>
                  <a:spcPct val="90000"/>
                </a:lnSpc>
                <a:spcBef>
                  <a:spcPct val="0"/>
                </a:spcBef>
                <a:spcAft>
                  <a:spcPct val="35000"/>
                </a:spcAft>
              </a:pPr>
              <a:endParaRPr lang="en-GB" sz="2200" kern="1200" dirty="0"/>
            </a:p>
          </p:txBody>
        </p:sp>
        <p:sp>
          <p:nvSpPr>
            <p:cNvPr id="12" name="Freeform 11"/>
            <p:cNvSpPr/>
            <p:nvPr/>
          </p:nvSpPr>
          <p:spPr>
            <a:xfrm>
              <a:off x="1353685" y="2116168"/>
              <a:ext cx="6674698" cy="689118"/>
            </a:xfrm>
            <a:custGeom>
              <a:avLst/>
              <a:gdLst>
                <a:gd name="connsiteX0" fmla="*/ 114855 w 689116"/>
                <a:gd name="connsiteY0" fmla="*/ 0 h 6674698"/>
                <a:gd name="connsiteX1" fmla="*/ 574261 w 689116"/>
                <a:gd name="connsiteY1" fmla="*/ 0 h 6674698"/>
                <a:gd name="connsiteX2" fmla="*/ 655476 w 689116"/>
                <a:gd name="connsiteY2" fmla="*/ 33640 h 6674698"/>
                <a:gd name="connsiteX3" fmla="*/ 689116 w 689116"/>
                <a:gd name="connsiteY3" fmla="*/ 114855 h 6674698"/>
                <a:gd name="connsiteX4" fmla="*/ 689116 w 689116"/>
                <a:gd name="connsiteY4" fmla="*/ 6674698 h 6674698"/>
                <a:gd name="connsiteX5" fmla="*/ 689116 w 689116"/>
                <a:gd name="connsiteY5" fmla="*/ 6674698 h 6674698"/>
                <a:gd name="connsiteX6" fmla="*/ 689116 w 689116"/>
                <a:gd name="connsiteY6" fmla="*/ 6674698 h 6674698"/>
                <a:gd name="connsiteX7" fmla="*/ 0 w 689116"/>
                <a:gd name="connsiteY7" fmla="*/ 6674698 h 6674698"/>
                <a:gd name="connsiteX8" fmla="*/ 0 w 689116"/>
                <a:gd name="connsiteY8" fmla="*/ 6674698 h 6674698"/>
                <a:gd name="connsiteX9" fmla="*/ 0 w 689116"/>
                <a:gd name="connsiteY9" fmla="*/ 6674698 h 6674698"/>
                <a:gd name="connsiteX10" fmla="*/ 0 w 689116"/>
                <a:gd name="connsiteY10" fmla="*/ 114855 h 6674698"/>
                <a:gd name="connsiteX11" fmla="*/ 33640 w 689116"/>
                <a:gd name="connsiteY11" fmla="*/ 33640 h 6674698"/>
                <a:gd name="connsiteX12" fmla="*/ 114855 w 689116"/>
                <a:gd name="connsiteY12" fmla="*/ 0 h 6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116" h="6674698">
                  <a:moveTo>
                    <a:pt x="689116" y="1112475"/>
                  </a:moveTo>
                  <a:lnTo>
                    <a:pt x="689116" y="5562223"/>
                  </a:lnTo>
                  <a:cubicBezTo>
                    <a:pt x="689116" y="5857264"/>
                    <a:pt x="687867" y="6140227"/>
                    <a:pt x="685643" y="6348860"/>
                  </a:cubicBezTo>
                  <a:cubicBezTo>
                    <a:pt x="683419" y="6557484"/>
                    <a:pt x="680403" y="6674693"/>
                    <a:pt x="677258" y="6674693"/>
                  </a:cubicBezTo>
                  <a:lnTo>
                    <a:pt x="0" y="6674693"/>
                  </a:lnTo>
                  <a:lnTo>
                    <a:pt x="0" y="6674693"/>
                  </a:lnTo>
                  <a:lnTo>
                    <a:pt x="0" y="6674693"/>
                  </a:lnTo>
                  <a:lnTo>
                    <a:pt x="0" y="5"/>
                  </a:lnTo>
                  <a:lnTo>
                    <a:pt x="0" y="5"/>
                  </a:lnTo>
                  <a:lnTo>
                    <a:pt x="0" y="5"/>
                  </a:lnTo>
                  <a:lnTo>
                    <a:pt x="677258" y="5"/>
                  </a:lnTo>
                  <a:cubicBezTo>
                    <a:pt x="680403" y="5"/>
                    <a:pt x="683419" y="117214"/>
                    <a:pt x="685643" y="325838"/>
                  </a:cubicBezTo>
                  <a:cubicBezTo>
                    <a:pt x="687867" y="534471"/>
                    <a:pt x="689116" y="817425"/>
                    <a:pt x="689116" y="111247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43166" rIns="43165" bIns="43166" numCol="1" spcCol="1270" anchor="ctr" anchorCtr="0">
              <a:noAutofit/>
            </a:bodyPr>
            <a:lstStyle/>
            <a:p>
              <a:pPr marL="114300" lvl="1" algn="l" defTabSz="666750">
                <a:lnSpc>
                  <a:spcPct val="90000"/>
                </a:lnSpc>
                <a:spcBef>
                  <a:spcPct val="0"/>
                </a:spcBef>
                <a:spcAft>
                  <a:spcPct val="15000"/>
                </a:spcAft>
              </a:pPr>
              <a:r>
                <a:rPr lang="en-AU" sz="1500" b="0" kern="1200" dirty="0" smtClean="0">
                  <a:solidFill>
                    <a:srgbClr val="002060"/>
                  </a:solidFill>
                </a:rPr>
                <a:t>The </a:t>
              </a:r>
              <a:r>
                <a:rPr lang="en-AU" sz="1500" b="0" i="1" kern="1200" dirty="0" smtClean="0">
                  <a:solidFill>
                    <a:srgbClr val="002060"/>
                  </a:solidFill>
                </a:rPr>
                <a:t>Therapeutic Goods Act 1989 </a:t>
              </a:r>
              <a:r>
                <a:rPr lang="en-AU" sz="1500" b="0" kern="1200" dirty="0" smtClean="0">
                  <a:solidFill>
                    <a:srgbClr val="002060"/>
                  </a:solidFill>
                </a:rPr>
                <a:t>requires that products</a:t>
              </a:r>
              <a:r>
                <a:rPr lang="en-AU" sz="1500" dirty="0" smtClean="0">
                  <a:solidFill>
                    <a:srgbClr val="002060"/>
                  </a:solidFill>
                </a:rPr>
                <a:t> must be entered on the </a:t>
              </a:r>
              <a:r>
                <a:rPr lang="en-AU" sz="1500" dirty="0" smtClean="0">
                  <a:solidFill>
                    <a:srgbClr val="002060"/>
                  </a:solidFill>
                  <a:hlinkClick r:id="rId4"/>
                </a:rPr>
                <a:t>Australian Register of Therapeutic Goods </a:t>
              </a:r>
              <a:r>
                <a:rPr lang="en-AU" sz="1500" dirty="0" smtClean="0">
                  <a:solidFill>
                    <a:srgbClr val="002060"/>
                  </a:solidFill>
                </a:rPr>
                <a:t>(ARTG)</a:t>
              </a:r>
              <a:endParaRPr lang="en-GB" sz="1500" kern="1200" dirty="0"/>
            </a:p>
          </p:txBody>
        </p:sp>
        <p:sp>
          <p:nvSpPr>
            <p:cNvPr id="13" name="Freeform 12"/>
            <p:cNvSpPr/>
            <p:nvPr/>
          </p:nvSpPr>
          <p:spPr>
            <a:xfrm>
              <a:off x="611560" y="3026733"/>
              <a:ext cx="742126" cy="1060179"/>
            </a:xfrm>
            <a:custGeom>
              <a:avLst/>
              <a:gdLst>
                <a:gd name="connsiteX0" fmla="*/ 0 w 1060179"/>
                <a:gd name="connsiteY0" fmla="*/ 0 h 742125"/>
                <a:gd name="connsiteX1" fmla="*/ 689117 w 1060179"/>
                <a:gd name="connsiteY1" fmla="*/ 0 h 742125"/>
                <a:gd name="connsiteX2" fmla="*/ 1060179 w 1060179"/>
                <a:gd name="connsiteY2" fmla="*/ 371063 h 742125"/>
                <a:gd name="connsiteX3" fmla="*/ 689117 w 1060179"/>
                <a:gd name="connsiteY3" fmla="*/ 742125 h 742125"/>
                <a:gd name="connsiteX4" fmla="*/ 0 w 1060179"/>
                <a:gd name="connsiteY4" fmla="*/ 742125 h 742125"/>
                <a:gd name="connsiteX5" fmla="*/ 371063 w 1060179"/>
                <a:gd name="connsiteY5" fmla="*/ 371063 h 742125"/>
                <a:gd name="connsiteX6" fmla="*/ 0 w 1060179"/>
                <a:gd name="connsiteY6" fmla="*/ 0 h 7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9" h="742125">
                  <a:moveTo>
                    <a:pt x="1060178" y="0"/>
                  </a:moveTo>
                  <a:lnTo>
                    <a:pt x="1060178" y="482382"/>
                  </a:lnTo>
                  <a:lnTo>
                    <a:pt x="530089" y="742125"/>
                  </a:lnTo>
                  <a:lnTo>
                    <a:pt x="1" y="482382"/>
                  </a:lnTo>
                  <a:lnTo>
                    <a:pt x="1" y="0"/>
                  </a:lnTo>
                  <a:lnTo>
                    <a:pt x="530089" y="259744"/>
                  </a:lnTo>
                  <a:lnTo>
                    <a:pt x="1060178"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3972" tIns="385033" rIns="13969" bIns="385032" numCol="1" spcCol="1270" anchor="ctr" anchorCtr="0">
              <a:noAutofit/>
            </a:bodyPr>
            <a:lstStyle/>
            <a:p>
              <a:pPr lvl="0" algn="ctr" defTabSz="977900">
                <a:lnSpc>
                  <a:spcPct val="90000"/>
                </a:lnSpc>
                <a:spcBef>
                  <a:spcPct val="0"/>
                </a:spcBef>
                <a:spcAft>
                  <a:spcPct val="35000"/>
                </a:spcAft>
              </a:pPr>
              <a:endParaRPr lang="en-GB" sz="2200" kern="1200"/>
            </a:p>
          </p:txBody>
        </p:sp>
        <p:sp>
          <p:nvSpPr>
            <p:cNvPr id="14" name="Freeform 13"/>
            <p:cNvSpPr/>
            <p:nvPr/>
          </p:nvSpPr>
          <p:spPr>
            <a:xfrm>
              <a:off x="1353685" y="3026735"/>
              <a:ext cx="6674698" cy="689117"/>
            </a:xfrm>
            <a:custGeom>
              <a:avLst/>
              <a:gdLst>
                <a:gd name="connsiteX0" fmla="*/ 114855 w 689116"/>
                <a:gd name="connsiteY0" fmla="*/ 0 h 6674698"/>
                <a:gd name="connsiteX1" fmla="*/ 574261 w 689116"/>
                <a:gd name="connsiteY1" fmla="*/ 0 h 6674698"/>
                <a:gd name="connsiteX2" fmla="*/ 655476 w 689116"/>
                <a:gd name="connsiteY2" fmla="*/ 33640 h 6674698"/>
                <a:gd name="connsiteX3" fmla="*/ 689116 w 689116"/>
                <a:gd name="connsiteY3" fmla="*/ 114855 h 6674698"/>
                <a:gd name="connsiteX4" fmla="*/ 689116 w 689116"/>
                <a:gd name="connsiteY4" fmla="*/ 6674698 h 6674698"/>
                <a:gd name="connsiteX5" fmla="*/ 689116 w 689116"/>
                <a:gd name="connsiteY5" fmla="*/ 6674698 h 6674698"/>
                <a:gd name="connsiteX6" fmla="*/ 689116 w 689116"/>
                <a:gd name="connsiteY6" fmla="*/ 6674698 h 6674698"/>
                <a:gd name="connsiteX7" fmla="*/ 0 w 689116"/>
                <a:gd name="connsiteY7" fmla="*/ 6674698 h 6674698"/>
                <a:gd name="connsiteX8" fmla="*/ 0 w 689116"/>
                <a:gd name="connsiteY8" fmla="*/ 6674698 h 6674698"/>
                <a:gd name="connsiteX9" fmla="*/ 0 w 689116"/>
                <a:gd name="connsiteY9" fmla="*/ 6674698 h 6674698"/>
                <a:gd name="connsiteX10" fmla="*/ 0 w 689116"/>
                <a:gd name="connsiteY10" fmla="*/ 114855 h 6674698"/>
                <a:gd name="connsiteX11" fmla="*/ 33640 w 689116"/>
                <a:gd name="connsiteY11" fmla="*/ 33640 h 6674698"/>
                <a:gd name="connsiteX12" fmla="*/ 114855 w 689116"/>
                <a:gd name="connsiteY12" fmla="*/ 0 h 6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116" h="6674698">
                  <a:moveTo>
                    <a:pt x="689116" y="1112475"/>
                  </a:moveTo>
                  <a:lnTo>
                    <a:pt x="689116" y="5562223"/>
                  </a:lnTo>
                  <a:cubicBezTo>
                    <a:pt x="689116" y="5857264"/>
                    <a:pt x="687867" y="6140227"/>
                    <a:pt x="685643" y="6348860"/>
                  </a:cubicBezTo>
                  <a:cubicBezTo>
                    <a:pt x="683419" y="6557484"/>
                    <a:pt x="680403" y="6674693"/>
                    <a:pt x="677258" y="6674693"/>
                  </a:cubicBezTo>
                  <a:lnTo>
                    <a:pt x="0" y="6674693"/>
                  </a:lnTo>
                  <a:lnTo>
                    <a:pt x="0" y="6674693"/>
                  </a:lnTo>
                  <a:lnTo>
                    <a:pt x="0" y="6674693"/>
                  </a:lnTo>
                  <a:lnTo>
                    <a:pt x="0" y="5"/>
                  </a:lnTo>
                  <a:lnTo>
                    <a:pt x="0" y="5"/>
                  </a:lnTo>
                  <a:lnTo>
                    <a:pt x="0" y="5"/>
                  </a:lnTo>
                  <a:lnTo>
                    <a:pt x="677258" y="5"/>
                  </a:lnTo>
                  <a:cubicBezTo>
                    <a:pt x="680403" y="5"/>
                    <a:pt x="683419" y="117214"/>
                    <a:pt x="685643" y="325838"/>
                  </a:cubicBezTo>
                  <a:cubicBezTo>
                    <a:pt x="687867" y="534471"/>
                    <a:pt x="689116" y="817425"/>
                    <a:pt x="689116" y="111247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43165" rIns="43165" bIns="43166" numCol="1" spcCol="1270" anchor="ctr" anchorCtr="0">
              <a:noAutofit/>
            </a:bodyPr>
            <a:lstStyle/>
            <a:p>
              <a:pPr marL="114300" lvl="1" algn="l" defTabSz="666750">
                <a:lnSpc>
                  <a:spcPct val="90000"/>
                </a:lnSpc>
                <a:spcBef>
                  <a:spcPct val="0"/>
                </a:spcBef>
                <a:spcAft>
                  <a:spcPct val="15000"/>
                </a:spcAft>
              </a:pPr>
              <a:r>
                <a:rPr lang="en-AU" sz="1500" b="0" kern="1200" dirty="0" smtClean="0">
                  <a:solidFill>
                    <a:srgbClr val="002060"/>
                  </a:solidFill>
                </a:rPr>
                <a:t>To make this happen a sponsor (usually the company that will supply or manufacture the product) must submit an application and pay fees to the TGA </a:t>
              </a:r>
              <a:endParaRPr lang="en-GB" sz="1500" kern="1200" dirty="0"/>
            </a:p>
          </p:txBody>
        </p:sp>
        <p:sp>
          <p:nvSpPr>
            <p:cNvPr id="15" name="Freeform 14"/>
            <p:cNvSpPr/>
            <p:nvPr/>
          </p:nvSpPr>
          <p:spPr>
            <a:xfrm>
              <a:off x="611560" y="3937299"/>
              <a:ext cx="742126" cy="1060179"/>
            </a:xfrm>
            <a:custGeom>
              <a:avLst/>
              <a:gdLst>
                <a:gd name="connsiteX0" fmla="*/ 0 w 1060179"/>
                <a:gd name="connsiteY0" fmla="*/ 0 h 742125"/>
                <a:gd name="connsiteX1" fmla="*/ 689117 w 1060179"/>
                <a:gd name="connsiteY1" fmla="*/ 0 h 742125"/>
                <a:gd name="connsiteX2" fmla="*/ 1060179 w 1060179"/>
                <a:gd name="connsiteY2" fmla="*/ 371063 h 742125"/>
                <a:gd name="connsiteX3" fmla="*/ 689117 w 1060179"/>
                <a:gd name="connsiteY3" fmla="*/ 742125 h 742125"/>
                <a:gd name="connsiteX4" fmla="*/ 0 w 1060179"/>
                <a:gd name="connsiteY4" fmla="*/ 742125 h 742125"/>
                <a:gd name="connsiteX5" fmla="*/ 371063 w 1060179"/>
                <a:gd name="connsiteY5" fmla="*/ 371063 h 742125"/>
                <a:gd name="connsiteX6" fmla="*/ 0 w 1060179"/>
                <a:gd name="connsiteY6" fmla="*/ 0 h 74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179" h="742125">
                  <a:moveTo>
                    <a:pt x="1060178" y="0"/>
                  </a:moveTo>
                  <a:lnTo>
                    <a:pt x="1060178" y="482382"/>
                  </a:lnTo>
                  <a:lnTo>
                    <a:pt x="530089" y="742125"/>
                  </a:lnTo>
                  <a:lnTo>
                    <a:pt x="1" y="482382"/>
                  </a:lnTo>
                  <a:lnTo>
                    <a:pt x="1" y="0"/>
                  </a:lnTo>
                  <a:lnTo>
                    <a:pt x="530089" y="259744"/>
                  </a:lnTo>
                  <a:lnTo>
                    <a:pt x="1060178"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3972" tIns="385033" rIns="13969" bIns="385032" numCol="1" spcCol="1270" anchor="ctr" anchorCtr="0">
              <a:noAutofit/>
            </a:bodyPr>
            <a:lstStyle/>
            <a:p>
              <a:pPr lvl="0" algn="ctr" defTabSz="977900">
                <a:lnSpc>
                  <a:spcPct val="90000"/>
                </a:lnSpc>
                <a:spcBef>
                  <a:spcPct val="0"/>
                </a:spcBef>
                <a:spcAft>
                  <a:spcPct val="35000"/>
                </a:spcAft>
              </a:pPr>
              <a:endParaRPr lang="en-GB" sz="2200" kern="1200" dirty="0"/>
            </a:p>
          </p:txBody>
        </p:sp>
        <p:sp>
          <p:nvSpPr>
            <p:cNvPr id="16" name="Freeform 15"/>
            <p:cNvSpPr/>
            <p:nvPr/>
          </p:nvSpPr>
          <p:spPr>
            <a:xfrm>
              <a:off x="1353685" y="3937300"/>
              <a:ext cx="6674698" cy="689117"/>
            </a:xfrm>
            <a:custGeom>
              <a:avLst/>
              <a:gdLst>
                <a:gd name="connsiteX0" fmla="*/ 114855 w 689116"/>
                <a:gd name="connsiteY0" fmla="*/ 0 h 6674698"/>
                <a:gd name="connsiteX1" fmla="*/ 574261 w 689116"/>
                <a:gd name="connsiteY1" fmla="*/ 0 h 6674698"/>
                <a:gd name="connsiteX2" fmla="*/ 655476 w 689116"/>
                <a:gd name="connsiteY2" fmla="*/ 33640 h 6674698"/>
                <a:gd name="connsiteX3" fmla="*/ 689116 w 689116"/>
                <a:gd name="connsiteY3" fmla="*/ 114855 h 6674698"/>
                <a:gd name="connsiteX4" fmla="*/ 689116 w 689116"/>
                <a:gd name="connsiteY4" fmla="*/ 6674698 h 6674698"/>
                <a:gd name="connsiteX5" fmla="*/ 689116 w 689116"/>
                <a:gd name="connsiteY5" fmla="*/ 6674698 h 6674698"/>
                <a:gd name="connsiteX6" fmla="*/ 689116 w 689116"/>
                <a:gd name="connsiteY6" fmla="*/ 6674698 h 6674698"/>
                <a:gd name="connsiteX7" fmla="*/ 0 w 689116"/>
                <a:gd name="connsiteY7" fmla="*/ 6674698 h 6674698"/>
                <a:gd name="connsiteX8" fmla="*/ 0 w 689116"/>
                <a:gd name="connsiteY8" fmla="*/ 6674698 h 6674698"/>
                <a:gd name="connsiteX9" fmla="*/ 0 w 689116"/>
                <a:gd name="connsiteY9" fmla="*/ 6674698 h 6674698"/>
                <a:gd name="connsiteX10" fmla="*/ 0 w 689116"/>
                <a:gd name="connsiteY10" fmla="*/ 114855 h 6674698"/>
                <a:gd name="connsiteX11" fmla="*/ 33640 w 689116"/>
                <a:gd name="connsiteY11" fmla="*/ 33640 h 6674698"/>
                <a:gd name="connsiteX12" fmla="*/ 114855 w 689116"/>
                <a:gd name="connsiteY12" fmla="*/ 0 h 6674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116" h="6674698">
                  <a:moveTo>
                    <a:pt x="689116" y="1112475"/>
                  </a:moveTo>
                  <a:lnTo>
                    <a:pt x="689116" y="5562223"/>
                  </a:lnTo>
                  <a:cubicBezTo>
                    <a:pt x="689116" y="5857264"/>
                    <a:pt x="687867" y="6140227"/>
                    <a:pt x="685643" y="6348860"/>
                  </a:cubicBezTo>
                  <a:cubicBezTo>
                    <a:pt x="683419" y="6557484"/>
                    <a:pt x="680403" y="6674693"/>
                    <a:pt x="677258" y="6674693"/>
                  </a:cubicBezTo>
                  <a:lnTo>
                    <a:pt x="0" y="6674693"/>
                  </a:lnTo>
                  <a:lnTo>
                    <a:pt x="0" y="6674693"/>
                  </a:lnTo>
                  <a:lnTo>
                    <a:pt x="0" y="6674693"/>
                  </a:lnTo>
                  <a:lnTo>
                    <a:pt x="0" y="5"/>
                  </a:lnTo>
                  <a:lnTo>
                    <a:pt x="0" y="5"/>
                  </a:lnTo>
                  <a:lnTo>
                    <a:pt x="0" y="5"/>
                  </a:lnTo>
                  <a:lnTo>
                    <a:pt x="677258" y="5"/>
                  </a:lnTo>
                  <a:cubicBezTo>
                    <a:pt x="680403" y="5"/>
                    <a:pt x="683419" y="117214"/>
                    <a:pt x="685643" y="325838"/>
                  </a:cubicBezTo>
                  <a:cubicBezTo>
                    <a:pt x="687867" y="534471"/>
                    <a:pt x="689116" y="817425"/>
                    <a:pt x="689116" y="111247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80" tIns="43165" rIns="43165" bIns="43166" numCol="1" spcCol="1270" anchor="ctr" anchorCtr="0">
              <a:noAutofit/>
            </a:bodyPr>
            <a:lstStyle/>
            <a:p>
              <a:pPr marL="114300" lvl="1" algn="l" defTabSz="666750">
                <a:lnSpc>
                  <a:spcPct val="90000"/>
                </a:lnSpc>
                <a:spcBef>
                  <a:spcPct val="0"/>
                </a:spcBef>
                <a:spcAft>
                  <a:spcPct val="15000"/>
                </a:spcAft>
              </a:pPr>
              <a:r>
                <a:rPr lang="en-AU" sz="1500" b="0" kern="1200" dirty="0" smtClean="0">
                  <a:solidFill>
                    <a:srgbClr val="002060"/>
                  </a:solidFill>
                </a:rPr>
                <a:t>This presentation will take you through some of the critical things the </a:t>
              </a:r>
              <a:r>
                <a:rPr lang="en-AU" sz="1500" b="0" kern="1200" smtClean="0">
                  <a:solidFill>
                    <a:srgbClr val="002060"/>
                  </a:solidFill>
                </a:rPr>
                <a:t>TGA does</a:t>
              </a:r>
              <a:endParaRPr lang="en-GB" sz="1500" kern="1200" dirty="0"/>
            </a:p>
          </p:txBody>
        </p:sp>
      </p:grpSp>
      <p:sp>
        <p:nvSpPr>
          <p:cNvPr id="3" name="Slide Number Placeholder 2"/>
          <p:cNvSpPr>
            <a:spLocks noGrp="1"/>
          </p:cNvSpPr>
          <p:nvPr>
            <p:ph type="sldNum" sz="quarter" idx="12"/>
          </p:nvPr>
        </p:nvSpPr>
        <p:spPr/>
        <p:txBody>
          <a:bodyPr/>
          <a:lstStyle/>
          <a:p>
            <a:fld id="{88965FCB-C193-47C7-BA9B-8925BE36D90A}" type="slidenum">
              <a:rPr lang="en-AU" smtClean="0">
                <a:solidFill>
                  <a:schemeClr val="bg1"/>
                </a:solidFill>
              </a:rPr>
              <a:pPr/>
              <a:t>3</a:t>
            </a:fld>
            <a:endParaRPr lang="en-AU"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0848" y="1538366"/>
            <a:ext cx="4111152" cy="2462213"/>
          </a:xfrm>
          <a:prstGeom prst="rect">
            <a:avLst/>
          </a:prstGeom>
          <a:solidFill>
            <a:srgbClr val="C8D88B"/>
          </a:solidFill>
        </p:spPr>
        <p:txBody>
          <a:bodyPr wrap="square" rtlCol="0">
            <a:spAutoFit/>
          </a:bodyPr>
          <a:lstStyle/>
          <a:p>
            <a:pPr marL="180000">
              <a:spcBef>
                <a:spcPts val="1200"/>
              </a:spcBef>
              <a:buClr>
                <a:srgbClr val="002060"/>
              </a:buClr>
            </a:pPr>
            <a:r>
              <a:rPr lang="en-US" dirty="0" smtClean="0">
                <a:solidFill>
                  <a:srgbClr val="002060"/>
                </a:solidFill>
              </a:rPr>
              <a:t>Alprazolam </a:t>
            </a:r>
            <a:r>
              <a:rPr lang="en-US" dirty="0">
                <a:solidFill>
                  <a:srgbClr val="002060"/>
                </a:solidFill>
              </a:rPr>
              <a:t>belongs to a group of medicines called  benzodiazepines which are used to treat anxiety and panic </a:t>
            </a:r>
            <a:r>
              <a:rPr lang="en-US" dirty="0" smtClean="0">
                <a:solidFill>
                  <a:srgbClr val="002060"/>
                </a:solidFill>
              </a:rPr>
              <a:t>disorders.</a:t>
            </a:r>
          </a:p>
          <a:p>
            <a:pPr marL="180000">
              <a:spcBef>
                <a:spcPts val="1200"/>
              </a:spcBef>
              <a:buClr>
                <a:srgbClr val="002060"/>
              </a:buClr>
            </a:pPr>
            <a:r>
              <a:rPr lang="en-US" dirty="0" smtClean="0">
                <a:solidFill>
                  <a:srgbClr val="002060"/>
                </a:solidFill>
              </a:rPr>
              <a:t>Submissions </a:t>
            </a:r>
            <a:r>
              <a:rPr lang="en-US" dirty="0">
                <a:solidFill>
                  <a:srgbClr val="002060"/>
                </a:solidFill>
              </a:rPr>
              <a:t>to the TGA suggested that Alprazolam should be rescheduled from Schedule 4 to Schedule 8 due </a:t>
            </a:r>
            <a:r>
              <a:rPr lang="en-US" dirty="0" smtClean="0">
                <a:solidFill>
                  <a:srgbClr val="002060"/>
                </a:solidFill>
              </a:rPr>
              <a:t>to:</a:t>
            </a:r>
          </a:p>
        </p:txBody>
      </p:sp>
      <p:cxnSp>
        <p:nvCxnSpPr>
          <p:cNvPr id="11" name="Straight Connector 10"/>
          <p:cNvCxnSpPr/>
          <p:nvPr/>
        </p:nvCxnSpPr>
        <p:spPr>
          <a:xfrm>
            <a:off x="8028384" y="1142463"/>
            <a:ext cx="0" cy="365187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2075" y="825556"/>
            <a:ext cx="8676456" cy="540060"/>
          </a:xfrm>
        </p:spPr>
        <p:txBody>
          <a:bodyPr>
            <a:noAutofit/>
          </a:bodyPr>
          <a:lstStyle/>
          <a:p>
            <a:r>
              <a:rPr lang="en-US" sz="3000" dirty="0" smtClean="0"/>
              <a:t>Rescheduling alprazolam</a:t>
            </a:r>
            <a:endParaRPr lang="en-US" sz="3000" dirty="0"/>
          </a:p>
        </p:txBody>
      </p:sp>
      <p:cxnSp>
        <p:nvCxnSpPr>
          <p:cNvPr id="6" name="Straight Connector 5"/>
          <p:cNvCxnSpPr/>
          <p:nvPr/>
        </p:nvCxnSpPr>
        <p:spPr>
          <a:xfrm>
            <a:off x="8676456" y="699542"/>
            <a:ext cx="0" cy="396044"/>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028384" y="1125969"/>
            <a:ext cx="648072"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496526" y="1329313"/>
            <a:ext cx="4373254" cy="2833564"/>
            <a:chOff x="3311860" y="1203598"/>
            <a:chExt cx="4373254" cy="2833564"/>
          </a:xfrm>
        </p:grpSpPr>
        <p:sp>
          <p:nvSpPr>
            <p:cNvPr id="9" name="Freeform 8"/>
            <p:cNvSpPr/>
            <p:nvPr/>
          </p:nvSpPr>
          <p:spPr>
            <a:xfrm>
              <a:off x="3311860" y="1203598"/>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6F5194"/>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lnSpc>
                  <a:spcPct val="110000"/>
                </a:lnSpc>
                <a:spcBef>
                  <a:spcPts val="1200"/>
                </a:spcBef>
                <a:buClr>
                  <a:srgbClr val="002060"/>
                </a:buClr>
              </a:pPr>
              <a:r>
                <a:rPr lang="en-US" sz="1400" dirty="0" smtClean="0">
                  <a:solidFill>
                    <a:schemeClr val="bg1"/>
                  </a:solidFill>
                </a:rPr>
                <a:t>Increased morbidity and mortality in overdose with possible increased toxicity</a:t>
              </a:r>
            </a:p>
          </p:txBody>
        </p:sp>
        <p:sp>
          <p:nvSpPr>
            <p:cNvPr id="12" name="Freeform 11"/>
            <p:cNvSpPr/>
            <p:nvPr/>
          </p:nvSpPr>
          <p:spPr>
            <a:xfrm>
              <a:off x="3311860" y="1923678"/>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6F5194"/>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marL="342000" indent="-180000" algn="ctr">
                <a:spcBef>
                  <a:spcPts val="1200"/>
                </a:spcBef>
                <a:buClr>
                  <a:srgbClr val="002060"/>
                </a:buClr>
              </a:pPr>
              <a:r>
                <a:rPr lang="en-US" sz="1400" dirty="0" smtClean="0">
                  <a:solidFill>
                    <a:schemeClr val="bg1"/>
                  </a:solidFill>
                </a:rPr>
                <a:t>Rapid increase in use and evidence of widespread misuse</a:t>
              </a:r>
            </a:p>
          </p:txBody>
        </p:sp>
        <p:sp>
          <p:nvSpPr>
            <p:cNvPr id="13" name="Freeform 12"/>
            <p:cNvSpPr/>
            <p:nvPr/>
          </p:nvSpPr>
          <p:spPr>
            <a:xfrm>
              <a:off x="3311860" y="2643758"/>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6F5194"/>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kern="1200" dirty="0" smtClean="0">
                  <a:solidFill>
                    <a:schemeClr val="bg1"/>
                  </a:solidFill>
                </a:rPr>
                <a:t>Concerns that the current pack size is inappropriate for indications</a:t>
              </a:r>
              <a:endParaRPr lang="en-GB" sz="1400" kern="1200" dirty="0">
                <a:solidFill>
                  <a:schemeClr val="bg1"/>
                </a:solidFill>
              </a:endParaRPr>
            </a:p>
          </p:txBody>
        </p:sp>
        <p:sp>
          <p:nvSpPr>
            <p:cNvPr id="14" name="Freeform 13"/>
            <p:cNvSpPr/>
            <p:nvPr/>
          </p:nvSpPr>
          <p:spPr>
            <a:xfrm>
              <a:off x="3311860" y="3363838"/>
              <a:ext cx="4373254" cy="673324"/>
            </a:xfrm>
            <a:custGeom>
              <a:avLst/>
              <a:gdLst>
                <a:gd name="connsiteX0" fmla="*/ 0 w 2641600"/>
                <a:gd name="connsiteY0" fmla="*/ 96310 h 577849"/>
                <a:gd name="connsiteX1" fmla="*/ 28209 w 2641600"/>
                <a:gd name="connsiteY1" fmla="*/ 28209 h 577849"/>
                <a:gd name="connsiteX2" fmla="*/ 96311 w 2641600"/>
                <a:gd name="connsiteY2" fmla="*/ 1 h 577849"/>
                <a:gd name="connsiteX3" fmla="*/ 2545290 w 2641600"/>
                <a:gd name="connsiteY3" fmla="*/ 0 h 577849"/>
                <a:gd name="connsiteX4" fmla="*/ 2613391 w 2641600"/>
                <a:gd name="connsiteY4" fmla="*/ 28209 h 577849"/>
                <a:gd name="connsiteX5" fmla="*/ 2641599 w 2641600"/>
                <a:gd name="connsiteY5" fmla="*/ 96311 h 577849"/>
                <a:gd name="connsiteX6" fmla="*/ 2641600 w 2641600"/>
                <a:gd name="connsiteY6" fmla="*/ 481539 h 577849"/>
                <a:gd name="connsiteX7" fmla="*/ 2613391 w 2641600"/>
                <a:gd name="connsiteY7" fmla="*/ 549640 h 577849"/>
                <a:gd name="connsiteX8" fmla="*/ 2545290 w 2641600"/>
                <a:gd name="connsiteY8" fmla="*/ 577849 h 577849"/>
                <a:gd name="connsiteX9" fmla="*/ 96310 w 2641600"/>
                <a:gd name="connsiteY9" fmla="*/ 577849 h 577849"/>
                <a:gd name="connsiteX10" fmla="*/ 28209 w 2641600"/>
                <a:gd name="connsiteY10" fmla="*/ 549640 h 577849"/>
                <a:gd name="connsiteX11" fmla="*/ 1 w 2641600"/>
                <a:gd name="connsiteY11" fmla="*/ 481538 h 577849"/>
                <a:gd name="connsiteX12" fmla="*/ 0 w 2641600"/>
                <a:gd name="connsiteY12"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41600" h="577849">
                  <a:moveTo>
                    <a:pt x="0" y="96310"/>
                  </a:moveTo>
                  <a:cubicBezTo>
                    <a:pt x="0" y="70767"/>
                    <a:pt x="10147" y="46270"/>
                    <a:pt x="28209" y="28209"/>
                  </a:cubicBezTo>
                  <a:cubicBezTo>
                    <a:pt x="46271" y="10147"/>
                    <a:pt x="70768" y="1"/>
                    <a:pt x="96311" y="1"/>
                  </a:cubicBezTo>
                  <a:lnTo>
                    <a:pt x="2545290" y="0"/>
                  </a:lnTo>
                  <a:cubicBezTo>
                    <a:pt x="2570833" y="0"/>
                    <a:pt x="2595330" y="10147"/>
                    <a:pt x="2613391" y="28209"/>
                  </a:cubicBezTo>
                  <a:cubicBezTo>
                    <a:pt x="2631453" y="46271"/>
                    <a:pt x="2641599" y="70768"/>
                    <a:pt x="2641599" y="96311"/>
                  </a:cubicBezTo>
                  <a:cubicBezTo>
                    <a:pt x="2641599" y="224720"/>
                    <a:pt x="2641600" y="353130"/>
                    <a:pt x="2641600" y="481539"/>
                  </a:cubicBezTo>
                  <a:cubicBezTo>
                    <a:pt x="2641600" y="507082"/>
                    <a:pt x="2631453" y="531579"/>
                    <a:pt x="2613391" y="549640"/>
                  </a:cubicBezTo>
                  <a:cubicBezTo>
                    <a:pt x="2595329" y="567702"/>
                    <a:pt x="2570833" y="577849"/>
                    <a:pt x="2545290" y="577849"/>
                  </a:cubicBezTo>
                  <a:lnTo>
                    <a:pt x="96310" y="577849"/>
                  </a:lnTo>
                  <a:cubicBezTo>
                    <a:pt x="70767" y="577849"/>
                    <a:pt x="46270" y="567702"/>
                    <a:pt x="28209" y="549640"/>
                  </a:cubicBezTo>
                  <a:cubicBezTo>
                    <a:pt x="10147" y="531578"/>
                    <a:pt x="0" y="507082"/>
                    <a:pt x="1" y="481538"/>
                  </a:cubicBezTo>
                  <a:cubicBezTo>
                    <a:pt x="1" y="353129"/>
                    <a:pt x="0" y="224719"/>
                    <a:pt x="0" y="96310"/>
                  </a:cubicBezTo>
                  <a:close/>
                </a:path>
              </a:pathLst>
            </a:custGeom>
            <a:solidFill>
              <a:srgbClr val="6F5194"/>
            </a:solid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118" tIns="70118" rIns="70118" bIns="70118" numCol="1" spcCol="1270" anchor="ctr" anchorCtr="0">
              <a:noAutofit/>
            </a:bodyPr>
            <a:lstStyle/>
            <a:p>
              <a:pPr lvl="0" algn="ctr" defTabSz="488950">
                <a:lnSpc>
                  <a:spcPct val="90000"/>
                </a:lnSpc>
                <a:spcBef>
                  <a:spcPct val="0"/>
                </a:spcBef>
                <a:spcAft>
                  <a:spcPct val="35000"/>
                </a:spcAft>
              </a:pPr>
              <a:r>
                <a:rPr lang="en-GB" sz="1400" kern="1200" dirty="0" smtClean="0">
                  <a:solidFill>
                    <a:schemeClr val="bg1"/>
                  </a:solidFill>
                </a:rPr>
                <a:t>Evidence of misuse with opioids</a:t>
              </a:r>
              <a:endParaRPr lang="en-GB" sz="1400" kern="1200" dirty="0">
                <a:solidFill>
                  <a:schemeClr val="bg1"/>
                </a:solidFill>
              </a:endParaRPr>
            </a:p>
          </p:txBody>
        </p:sp>
      </p:grpSp>
      <p:sp>
        <p:nvSpPr>
          <p:cNvPr id="24" name="Freeform 23"/>
          <p:cNvSpPr/>
          <p:nvPr/>
        </p:nvSpPr>
        <p:spPr>
          <a:xfrm>
            <a:off x="2840460" y="2968398"/>
            <a:ext cx="1829817" cy="678862"/>
          </a:xfrm>
          <a:custGeom>
            <a:avLst/>
            <a:gdLst>
              <a:gd name="connsiteX0" fmla="*/ 0 w 1829817"/>
              <a:gd name="connsiteY0" fmla="*/ 0 h 678862"/>
              <a:gd name="connsiteX1" fmla="*/ 1829817 w 1829817"/>
              <a:gd name="connsiteY1" fmla="*/ 0 h 678862"/>
              <a:gd name="connsiteX2" fmla="*/ 1829817 w 1829817"/>
              <a:gd name="connsiteY2" fmla="*/ 678862 h 678862"/>
              <a:gd name="connsiteX3" fmla="*/ 0 w 1829817"/>
              <a:gd name="connsiteY3" fmla="*/ 678862 h 678862"/>
              <a:gd name="connsiteX4" fmla="*/ 0 w 1829817"/>
              <a:gd name="connsiteY4" fmla="*/ 0 h 6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17" h="678862">
                <a:moveTo>
                  <a:pt x="0" y="0"/>
                </a:moveTo>
                <a:lnTo>
                  <a:pt x="1829817" y="0"/>
                </a:lnTo>
                <a:lnTo>
                  <a:pt x="1829817" y="678862"/>
                </a:lnTo>
                <a:lnTo>
                  <a:pt x="0" y="678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n-GB" sz="3300" kern="1200"/>
          </a:p>
        </p:txBody>
      </p:sp>
      <p:sp>
        <p:nvSpPr>
          <p:cNvPr id="26" name="Freeform 25"/>
          <p:cNvSpPr/>
          <p:nvPr/>
        </p:nvSpPr>
        <p:spPr>
          <a:xfrm>
            <a:off x="4853336" y="2968398"/>
            <a:ext cx="1829817" cy="678862"/>
          </a:xfrm>
          <a:custGeom>
            <a:avLst/>
            <a:gdLst>
              <a:gd name="connsiteX0" fmla="*/ 0 w 1829817"/>
              <a:gd name="connsiteY0" fmla="*/ 0 h 678862"/>
              <a:gd name="connsiteX1" fmla="*/ 1829817 w 1829817"/>
              <a:gd name="connsiteY1" fmla="*/ 0 h 678862"/>
              <a:gd name="connsiteX2" fmla="*/ 1829817 w 1829817"/>
              <a:gd name="connsiteY2" fmla="*/ 678862 h 678862"/>
              <a:gd name="connsiteX3" fmla="*/ 0 w 1829817"/>
              <a:gd name="connsiteY3" fmla="*/ 678862 h 678862"/>
              <a:gd name="connsiteX4" fmla="*/ 0 w 1829817"/>
              <a:gd name="connsiteY4" fmla="*/ 0 h 6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17" h="678862">
                <a:moveTo>
                  <a:pt x="0" y="0"/>
                </a:moveTo>
                <a:lnTo>
                  <a:pt x="1829817" y="0"/>
                </a:lnTo>
                <a:lnTo>
                  <a:pt x="1829817" y="678862"/>
                </a:lnTo>
                <a:lnTo>
                  <a:pt x="0" y="678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n-GB" sz="3300" kern="1200"/>
          </a:p>
        </p:txBody>
      </p:sp>
      <p:sp>
        <p:nvSpPr>
          <p:cNvPr id="28" name="Freeform 27"/>
          <p:cNvSpPr/>
          <p:nvPr/>
        </p:nvSpPr>
        <p:spPr>
          <a:xfrm>
            <a:off x="2840460" y="5090985"/>
            <a:ext cx="1829817" cy="678862"/>
          </a:xfrm>
          <a:custGeom>
            <a:avLst/>
            <a:gdLst>
              <a:gd name="connsiteX0" fmla="*/ 0 w 1829817"/>
              <a:gd name="connsiteY0" fmla="*/ 0 h 678862"/>
              <a:gd name="connsiteX1" fmla="*/ 1829817 w 1829817"/>
              <a:gd name="connsiteY1" fmla="*/ 0 h 678862"/>
              <a:gd name="connsiteX2" fmla="*/ 1829817 w 1829817"/>
              <a:gd name="connsiteY2" fmla="*/ 678862 h 678862"/>
              <a:gd name="connsiteX3" fmla="*/ 0 w 1829817"/>
              <a:gd name="connsiteY3" fmla="*/ 678862 h 678862"/>
              <a:gd name="connsiteX4" fmla="*/ 0 w 1829817"/>
              <a:gd name="connsiteY4" fmla="*/ 0 h 67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817" h="678862">
                <a:moveTo>
                  <a:pt x="0" y="0"/>
                </a:moveTo>
                <a:lnTo>
                  <a:pt x="1829817" y="0"/>
                </a:lnTo>
                <a:lnTo>
                  <a:pt x="1829817" y="678862"/>
                </a:lnTo>
                <a:lnTo>
                  <a:pt x="0" y="6788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n-GB" sz="3300" kern="1200"/>
          </a:p>
        </p:txBody>
      </p:sp>
      <p:sp>
        <p:nvSpPr>
          <p:cNvPr id="17" name="Rectangle 16"/>
          <p:cNvSpPr/>
          <p:nvPr/>
        </p:nvSpPr>
        <p:spPr>
          <a:xfrm>
            <a:off x="0" y="4515966"/>
            <a:ext cx="9144000" cy="627534"/>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AU" sz="1600" dirty="0" smtClean="0">
                <a:solidFill>
                  <a:srgbClr val="002060"/>
                </a:solidFill>
              </a:rPr>
              <a:t>As of 1 February 2014, alprazolam will be a Schedule 8 controlled substance. More information: &lt;http://www.tga.gov.au/industry/scheduling-decisions-final.htm&gt; June 2013</a:t>
            </a:r>
            <a:endParaRPr lang="en-AU" sz="1600" dirty="0">
              <a:solidFill>
                <a:srgbClr val="002060"/>
              </a:solidFill>
            </a:endParaRPr>
          </a:p>
        </p:txBody>
      </p:sp>
      <p:sp>
        <p:nvSpPr>
          <p:cNvPr id="16" name="Slide Number Placeholder 2"/>
          <p:cNvSpPr>
            <a:spLocks noGrp="1"/>
          </p:cNvSpPr>
          <p:nvPr>
            <p:ph type="sldNum" sz="quarter" idx="12"/>
          </p:nvPr>
        </p:nvSpPr>
        <p:spPr>
          <a:xfrm>
            <a:off x="6804248" y="4890194"/>
            <a:ext cx="2232248" cy="273844"/>
          </a:xfrm>
        </p:spPr>
        <p:txBody>
          <a:bodyPr/>
          <a:lstStyle/>
          <a:p>
            <a:fld id="{88965FCB-C193-47C7-BA9B-8925BE36D90A}" type="slidenum">
              <a:rPr lang="en-AU" smtClean="0"/>
              <a:pPr/>
              <a:t>30</a:t>
            </a:fld>
            <a:endParaRPr lang="en-AU"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4803998"/>
            <a:ext cx="914400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12292" name="Picture 4" descr="http://intranet.tga/images/istock/cm-aloe-000013842418.jpg"/>
          <p:cNvPicPr>
            <a:picLocks noChangeAspect="1" noChangeArrowheads="1"/>
          </p:cNvPicPr>
          <p:nvPr/>
        </p:nvPicPr>
        <p:blipFill>
          <a:blip r:embed="rId3" cstate="print"/>
          <a:srcRect/>
          <a:stretch>
            <a:fillRect/>
          </a:stretch>
        </p:blipFill>
        <p:spPr bwMode="auto">
          <a:xfrm>
            <a:off x="5396074" y="658800"/>
            <a:ext cx="3747926" cy="5636022"/>
          </a:xfrm>
          <a:prstGeom prst="rect">
            <a:avLst/>
          </a:prstGeom>
          <a:noFill/>
        </p:spPr>
      </p:pic>
      <p:sp>
        <p:nvSpPr>
          <p:cNvPr id="2" name="Title 1"/>
          <p:cNvSpPr>
            <a:spLocks noGrp="1"/>
          </p:cNvSpPr>
          <p:nvPr>
            <p:ph type="title"/>
          </p:nvPr>
        </p:nvSpPr>
        <p:spPr>
          <a:xfrm>
            <a:off x="539552" y="915566"/>
            <a:ext cx="8280920" cy="540060"/>
          </a:xfrm>
        </p:spPr>
        <p:txBody>
          <a:bodyPr>
            <a:noAutofit/>
          </a:bodyPr>
          <a:lstStyle/>
          <a:p>
            <a:r>
              <a:rPr lang="en-AU" sz="3000" dirty="0" smtClean="0"/>
              <a:t>Listed medicines</a:t>
            </a:r>
            <a:endParaRPr lang="en-GB" sz="3000" dirty="0"/>
          </a:p>
        </p:txBody>
      </p:sp>
      <p:sp>
        <p:nvSpPr>
          <p:cNvPr id="5" name="Slide Number Placeholder 4"/>
          <p:cNvSpPr>
            <a:spLocks noGrp="1"/>
          </p:cNvSpPr>
          <p:nvPr>
            <p:ph type="sldNum" sz="quarter" idx="12"/>
          </p:nvPr>
        </p:nvSpPr>
        <p:spPr/>
        <p:txBody>
          <a:bodyPr/>
          <a:lstStyle/>
          <a:p>
            <a:fld id="{88965FCB-C193-47C7-BA9B-8925BE36D90A}" type="slidenum">
              <a:rPr lang="en-AU" smtClean="0"/>
              <a:pPr/>
              <a:t>31</a:t>
            </a:fld>
            <a:endParaRPr lang="en-AU"/>
          </a:p>
        </p:txBody>
      </p:sp>
      <p:sp>
        <p:nvSpPr>
          <p:cNvPr id="3" name="Content Placeholder 2"/>
          <p:cNvSpPr>
            <a:spLocks noGrp="1"/>
          </p:cNvSpPr>
          <p:nvPr>
            <p:ph sz="half" idx="13"/>
          </p:nvPr>
        </p:nvSpPr>
        <p:spPr>
          <a:xfrm>
            <a:off x="539552" y="1419622"/>
            <a:ext cx="5688632" cy="3240360"/>
          </a:xfrm>
          <a:solidFill>
            <a:srgbClr val="C8D88B"/>
          </a:solidFill>
        </p:spPr>
        <p:txBody>
          <a:bodyPr>
            <a:noAutofit/>
          </a:bodyPr>
          <a:lstStyle/>
          <a:p>
            <a:pPr lvl="0" indent="-180000">
              <a:spcBef>
                <a:spcPts val="1200"/>
              </a:spcBef>
              <a:buFont typeface="Arial" pitchFamily="34" charset="0"/>
              <a:buChar char="•"/>
            </a:pPr>
            <a:endParaRPr lang="en-AU" sz="800" dirty="0" smtClean="0">
              <a:solidFill>
                <a:srgbClr val="002060"/>
              </a:solidFill>
            </a:endParaRPr>
          </a:p>
          <a:p>
            <a:pPr lvl="0" indent="-180000">
              <a:spcBef>
                <a:spcPts val="0"/>
              </a:spcBef>
              <a:buFont typeface="Arial" pitchFamily="34" charset="0"/>
              <a:buChar char="•"/>
            </a:pPr>
            <a:r>
              <a:rPr lang="en-AU" sz="1800" dirty="0" smtClean="0">
                <a:solidFill>
                  <a:srgbClr val="002060"/>
                </a:solidFill>
              </a:rPr>
              <a:t>Lower level of risk</a:t>
            </a:r>
          </a:p>
          <a:p>
            <a:pPr lvl="3">
              <a:spcBef>
                <a:spcPts val="1200"/>
              </a:spcBef>
              <a:buFontTx/>
              <a:buChar char="-"/>
            </a:pPr>
            <a:r>
              <a:rPr lang="en-AU" sz="1800" b="1" dirty="0" smtClean="0">
                <a:solidFill>
                  <a:srgbClr val="002060"/>
                </a:solidFill>
              </a:rPr>
              <a:t>Some</a:t>
            </a:r>
            <a:r>
              <a:rPr lang="en-AU" sz="1800" dirty="0" smtClean="0">
                <a:solidFill>
                  <a:srgbClr val="002060"/>
                </a:solidFill>
              </a:rPr>
              <a:t> </a:t>
            </a:r>
            <a:r>
              <a:rPr lang="en-AU" sz="1800" dirty="0" smtClean="0">
                <a:solidFill>
                  <a:srgbClr val="002060"/>
                </a:solidFill>
                <a:hlinkClick r:id="rId4"/>
              </a:rPr>
              <a:t>over-the-counter medicines</a:t>
            </a:r>
            <a:r>
              <a:rPr lang="en-AU" sz="1800" dirty="0" smtClean="0">
                <a:solidFill>
                  <a:srgbClr val="002060"/>
                </a:solidFill>
              </a:rPr>
              <a:t> are listed</a:t>
            </a:r>
          </a:p>
          <a:p>
            <a:pPr lvl="3">
              <a:spcBef>
                <a:spcPts val="1200"/>
              </a:spcBef>
              <a:buFontTx/>
              <a:buChar char="-"/>
            </a:pPr>
            <a:r>
              <a:rPr lang="en-AU" sz="1800" b="1" dirty="0" smtClean="0">
                <a:solidFill>
                  <a:srgbClr val="002060"/>
                </a:solidFill>
              </a:rPr>
              <a:t>Most</a:t>
            </a:r>
            <a:r>
              <a:rPr lang="en-AU" sz="1800" dirty="0" smtClean="0">
                <a:solidFill>
                  <a:srgbClr val="002060"/>
                </a:solidFill>
              </a:rPr>
              <a:t> </a:t>
            </a:r>
            <a:r>
              <a:rPr lang="en-AU" sz="1800" dirty="0" smtClean="0">
                <a:solidFill>
                  <a:srgbClr val="002060"/>
                </a:solidFill>
                <a:hlinkClick r:id="rId5"/>
              </a:rPr>
              <a:t>complementary medicines</a:t>
            </a:r>
            <a:r>
              <a:rPr lang="en-AU" sz="1800" dirty="0" smtClean="0">
                <a:solidFill>
                  <a:srgbClr val="002060"/>
                </a:solidFill>
              </a:rPr>
              <a:t> are listed</a:t>
            </a:r>
          </a:p>
          <a:p>
            <a:pPr lvl="0" indent="-180000">
              <a:spcBef>
                <a:spcPts val="1200"/>
              </a:spcBef>
              <a:buFont typeface="Arial" pitchFamily="34" charset="0"/>
              <a:buChar char="•"/>
            </a:pPr>
            <a:r>
              <a:rPr lang="en-AU" sz="1800" dirty="0" smtClean="0">
                <a:solidFill>
                  <a:srgbClr val="002060"/>
                </a:solidFill>
              </a:rPr>
              <a:t>L</a:t>
            </a:r>
            <a:r>
              <a:rPr lang="en-AU" sz="1800" b="0" dirty="0" smtClean="0">
                <a:solidFill>
                  <a:srgbClr val="002060"/>
                </a:solidFill>
              </a:rPr>
              <a:t>isted medicines have an </a:t>
            </a:r>
            <a:r>
              <a:rPr lang="en-AU" sz="1800" b="0" dirty="0" smtClean="0">
                <a:solidFill>
                  <a:srgbClr val="002060"/>
                </a:solidFill>
                <a:hlinkClick r:id="rId6"/>
              </a:rPr>
              <a:t>'AUST </a:t>
            </a:r>
            <a:r>
              <a:rPr lang="en-AU" sz="1800" dirty="0" smtClean="0">
                <a:solidFill>
                  <a:srgbClr val="002060"/>
                </a:solidFill>
                <a:hlinkClick r:id="rId6"/>
              </a:rPr>
              <a:t>L</a:t>
            </a:r>
            <a:r>
              <a:rPr lang="en-AU" sz="1800" b="0" dirty="0" smtClean="0">
                <a:solidFill>
                  <a:srgbClr val="002060"/>
                </a:solidFill>
                <a:hlinkClick r:id="rId6"/>
              </a:rPr>
              <a:t>' number</a:t>
            </a:r>
            <a:r>
              <a:rPr lang="en-AU" sz="1800" b="0" dirty="0" smtClean="0">
                <a:solidFill>
                  <a:srgbClr val="002060"/>
                </a:solidFill>
              </a:rPr>
              <a:t> on the label</a:t>
            </a:r>
            <a:endParaRPr lang="en-AU" sz="1800" dirty="0" smtClean="0">
              <a:solidFill>
                <a:srgbClr val="002060"/>
              </a:solidFill>
            </a:endParaRPr>
          </a:p>
          <a:p>
            <a:pPr indent="-180000">
              <a:spcBef>
                <a:spcPts val="1200"/>
              </a:spcBef>
              <a:buFont typeface="Arial" pitchFamily="34" charset="0"/>
              <a:buChar char="•"/>
            </a:pPr>
            <a:r>
              <a:rPr lang="en-AU" sz="1800" b="0" dirty="0" smtClean="0">
                <a:solidFill>
                  <a:srgbClr val="002060"/>
                </a:solidFill>
              </a:rPr>
              <a:t>Must </a:t>
            </a:r>
            <a:r>
              <a:rPr lang="en-AU" sz="1800" dirty="0" smtClean="0">
                <a:solidFill>
                  <a:srgbClr val="002060"/>
                </a:solidFill>
              </a:rPr>
              <a:t>NOT </a:t>
            </a:r>
            <a:r>
              <a:rPr lang="en-AU" sz="1800" b="0" dirty="0" smtClean="0">
                <a:solidFill>
                  <a:srgbClr val="002060"/>
                </a:solidFill>
              </a:rPr>
              <a:t>contain substances that are </a:t>
            </a:r>
            <a:br>
              <a:rPr lang="en-AU" sz="1800" b="0" dirty="0" smtClean="0">
                <a:solidFill>
                  <a:srgbClr val="002060"/>
                </a:solidFill>
              </a:rPr>
            </a:br>
            <a:r>
              <a:rPr lang="en-AU" sz="1800" b="0" dirty="0" smtClean="0">
                <a:solidFill>
                  <a:srgbClr val="002060"/>
                </a:solidFill>
              </a:rPr>
              <a:t>scheduled in the </a:t>
            </a:r>
            <a:r>
              <a:rPr lang="en-AU" sz="1800" b="0" dirty="0" smtClean="0">
                <a:solidFill>
                  <a:srgbClr val="002060"/>
                </a:solidFill>
                <a:hlinkClick r:id="rId7"/>
              </a:rPr>
              <a:t>Poisons Standard</a:t>
            </a:r>
            <a:endParaRPr lang="en-AU" sz="1800" b="0" dirty="0" smtClean="0">
              <a:solidFill>
                <a:srgbClr val="002060"/>
              </a:solidFill>
            </a:endParaRPr>
          </a:p>
          <a:p>
            <a:pPr indent="-180000">
              <a:spcBef>
                <a:spcPts val="1200"/>
              </a:spcBef>
              <a:buFont typeface="Arial" pitchFamily="34" charset="0"/>
              <a:buChar char="•"/>
            </a:pPr>
            <a:r>
              <a:rPr lang="en-AU" sz="1800" b="0" dirty="0" smtClean="0">
                <a:solidFill>
                  <a:srgbClr val="002060"/>
                </a:solidFill>
              </a:rPr>
              <a:t>Must contain pre-approved ingredients</a:t>
            </a:r>
          </a:p>
          <a:p>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71550"/>
            <a:ext cx="8604448" cy="540060"/>
          </a:xfrm>
        </p:spPr>
        <p:txBody>
          <a:bodyPr>
            <a:noAutofit/>
          </a:bodyPr>
          <a:lstStyle/>
          <a:p>
            <a:r>
              <a:rPr lang="en-AU" sz="3000" dirty="0" smtClean="0"/>
              <a:t>Regulating listed medicines premarket</a:t>
            </a:r>
            <a:endParaRPr lang="en-GB" sz="3000" dirty="0"/>
          </a:p>
        </p:txBody>
      </p:sp>
      <p:sp>
        <p:nvSpPr>
          <p:cNvPr id="5" name="Slide Number Placeholder 4"/>
          <p:cNvSpPr>
            <a:spLocks noGrp="1"/>
          </p:cNvSpPr>
          <p:nvPr>
            <p:ph type="sldNum" sz="quarter" idx="12"/>
          </p:nvPr>
        </p:nvSpPr>
        <p:spPr/>
        <p:txBody>
          <a:bodyPr/>
          <a:lstStyle/>
          <a:p>
            <a:fld id="{88965FCB-C193-47C7-BA9B-8925BE36D90A}" type="slidenum">
              <a:rPr lang="en-AU" smtClean="0"/>
              <a:pPr/>
              <a:t>32</a:t>
            </a:fld>
            <a:endParaRPr lang="en-AU" dirty="0"/>
          </a:p>
        </p:txBody>
      </p:sp>
      <p:grpSp>
        <p:nvGrpSpPr>
          <p:cNvPr id="3" name="Group 7"/>
          <p:cNvGrpSpPr/>
          <p:nvPr/>
        </p:nvGrpSpPr>
        <p:grpSpPr>
          <a:xfrm>
            <a:off x="539552" y="1347614"/>
            <a:ext cx="8064896" cy="3672408"/>
            <a:chOff x="539552" y="1347614"/>
            <a:chExt cx="8064896" cy="3672408"/>
          </a:xfrm>
        </p:grpSpPr>
        <p:sp>
          <p:nvSpPr>
            <p:cNvPr id="15" name="Freeform 14"/>
            <p:cNvSpPr/>
            <p:nvPr/>
          </p:nvSpPr>
          <p:spPr>
            <a:xfrm>
              <a:off x="5406842" y="1347614"/>
              <a:ext cx="1575175" cy="3672408"/>
            </a:xfrm>
            <a:custGeom>
              <a:avLst/>
              <a:gdLst>
                <a:gd name="connsiteX0" fmla="*/ 0 w 1575175"/>
                <a:gd name="connsiteY0" fmla="*/ 157518 h 3672408"/>
                <a:gd name="connsiteX1" fmla="*/ 46136 w 1575175"/>
                <a:gd name="connsiteY1" fmla="*/ 46136 h 3672408"/>
                <a:gd name="connsiteX2" fmla="*/ 157518 w 1575175"/>
                <a:gd name="connsiteY2" fmla="*/ 0 h 3672408"/>
                <a:gd name="connsiteX3" fmla="*/ 1417657 w 1575175"/>
                <a:gd name="connsiteY3" fmla="*/ 0 h 3672408"/>
                <a:gd name="connsiteX4" fmla="*/ 1529039 w 1575175"/>
                <a:gd name="connsiteY4" fmla="*/ 46136 h 3672408"/>
                <a:gd name="connsiteX5" fmla="*/ 1575175 w 1575175"/>
                <a:gd name="connsiteY5" fmla="*/ 157518 h 3672408"/>
                <a:gd name="connsiteX6" fmla="*/ 1575175 w 1575175"/>
                <a:gd name="connsiteY6" fmla="*/ 3514890 h 3672408"/>
                <a:gd name="connsiteX7" fmla="*/ 1529039 w 1575175"/>
                <a:gd name="connsiteY7" fmla="*/ 3626272 h 3672408"/>
                <a:gd name="connsiteX8" fmla="*/ 1417657 w 1575175"/>
                <a:gd name="connsiteY8" fmla="*/ 3672408 h 3672408"/>
                <a:gd name="connsiteX9" fmla="*/ 157518 w 1575175"/>
                <a:gd name="connsiteY9" fmla="*/ 3672408 h 3672408"/>
                <a:gd name="connsiteX10" fmla="*/ 46136 w 1575175"/>
                <a:gd name="connsiteY10" fmla="*/ 3626272 h 3672408"/>
                <a:gd name="connsiteX11" fmla="*/ 0 w 1575175"/>
                <a:gd name="connsiteY11" fmla="*/ 3514890 h 3672408"/>
                <a:gd name="connsiteX12" fmla="*/ 0 w 1575175"/>
                <a:gd name="connsiteY12" fmla="*/ 157518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175" h="3672408">
                  <a:moveTo>
                    <a:pt x="0" y="157518"/>
                  </a:moveTo>
                  <a:cubicBezTo>
                    <a:pt x="0" y="115742"/>
                    <a:pt x="16596" y="75676"/>
                    <a:pt x="46136" y="46136"/>
                  </a:cubicBezTo>
                  <a:cubicBezTo>
                    <a:pt x="75676" y="16596"/>
                    <a:pt x="115742" y="0"/>
                    <a:pt x="157518" y="0"/>
                  </a:cubicBezTo>
                  <a:lnTo>
                    <a:pt x="1417657" y="0"/>
                  </a:lnTo>
                  <a:cubicBezTo>
                    <a:pt x="1459433" y="0"/>
                    <a:pt x="1499499" y="16596"/>
                    <a:pt x="1529039" y="46136"/>
                  </a:cubicBezTo>
                  <a:cubicBezTo>
                    <a:pt x="1558579" y="75676"/>
                    <a:pt x="1575175" y="115742"/>
                    <a:pt x="1575175" y="157518"/>
                  </a:cubicBezTo>
                  <a:lnTo>
                    <a:pt x="1575175" y="3514890"/>
                  </a:lnTo>
                  <a:cubicBezTo>
                    <a:pt x="1575175" y="3556666"/>
                    <a:pt x="1558579" y="3596732"/>
                    <a:pt x="1529039" y="3626272"/>
                  </a:cubicBezTo>
                  <a:cubicBezTo>
                    <a:pt x="1499499" y="3655812"/>
                    <a:pt x="1459433" y="3672408"/>
                    <a:pt x="1417657" y="3672408"/>
                  </a:cubicBezTo>
                  <a:lnTo>
                    <a:pt x="157518" y="3672408"/>
                  </a:lnTo>
                  <a:cubicBezTo>
                    <a:pt x="115742" y="3672408"/>
                    <a:pt x="75676" y="3655812"/>
                    <a:pt x="46136" y="3626272"/>
                  </a:cubicBezTo>
                  <a:cubicBezTo>
                    <a:pt x="16596" y="3596732"/>
                    <a:pt x="0" y="3556666"/>
                    <a:pt x="0" y="3514890"/>
                  </a:cubicBezTo>
                  <a:lnTo>
                    <a:pt x="0" y="1575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540083" rIns="71120" bIns="805602" numCol="1" spcCol="1270" anchor="ctr" anchorCtr="0">
              <a:noAutofit/>
            </a:bodyPr>
            <a:lstStyle/>
            <a:p>
              <a:pPr lvl="0" algn="ctr" defTabSz="444500">
                <a:lnSpc>
                  <a:spcPct val="90000"/>
                </a:lnSpc>
                <a:spcBef>
                  <a:spcPct val="0"/>
                </a:spcBef>
                <a:spcAft>
                  <a:spcPct val="35000"/>
                </a:spcAft>
              </a:pPr>
              <a:r>
                <a:rPr lang="en-AU" sz="1300" b="0" kern="1200" dirty="0" smtClean="0">
                  <a:solidFill>
                    <a:schemeClr val="bg1"/>
                  </a:solidFill>
                </a:rPr>
                <a:t>Independent </a:t>
              </a:r>
              <a:br>
                <a:rPr lang="en-AU" sz="1300" b="0" kern="1200" dirty="0" smtClean="0">
                  <a:solidFill>
                    <a:schemeClr val="bg1"/>
                  </a:solidFill>
                </a:rPr>
              </a:br>
              <a:r>
                <a:rPr lang="en-AU" sz="1300" b="0" kern="1200" dirty="0" smtClean="0">
                  <a:solidFill>
                    <a:schemeClr val="bg1"/>
                  </a:solidFill>
                </a:rPr>
                <a:t>expert advice may be sought on new ingredients proposed for use in listed medicines</a:t>
              </a:r>
              <a:endParaRPr lang="en-GB" sz="1300" kern="1200" dirty="0">
                <a:solidFill>
                  <a:schemeClr val="bg1"/>
                </a:solidFill>
              </a:endParaRPr>
            </a:p>
          </p:txBody>
        </p:sp>
        <p:sp>
          <p:nvSpPr>
            <p:cNvPr id="13" name="Freeform 12"/>
            <p:cNvSpPr/>
            <p:nvPr/>
          </p:nvSpPr>
          <p:spPr>
            <a:xfrm>
              <a:off x="3784412" y="1347614"/>
              <a:ext cx="1575175" cy="3672408"/>
            </a:xfrm>
            <a:custGeom>
              <a:avLst/>
              <a:gdLst>
                <a:gd name="connsiteX0" fmla="*/ 0 w 1575175"/>
                <a:gd name="connsiteY0" fmla="*/ 157518 h 3672408"/>
                <a:gd name="connsiteX1" fmla="*/ 46136 w 1575175"/>
                <a:gd name="connsiteY1" fmla="*/ 46136 h 3672408"/>
                <a:gd name="connsiteX2" fmla="*/ 157518 w 1575175"/>
                <a:gd name="connsiteY2" fmla="*/ 0 h 3672408"/>
                <a:gd name="connsiteX3" fmla="*/ 1417657 w 1575175"/>
                <a:gd name="connsiteY3" fmla="*/ 0 h 3672408"/>
                <a:gd name="connsiteX4" fmla="*/ 1529039 w 1575175"/>
                <a:gd name="connsiteY4" fmla="*/ 46136 h 3672408"/>
                <a:gd name="connsiteX5" fmla="*/ 1575175 w 1575175"/>
                <a:gd name="connsiteY5" fmla="*/ 157518 h 3672408"/>
                <a:gd name="connsiteX6" fmla="*/ 1575175 w 1575175"/>
                <a:gd name="connsiteY6" fmla="*/ 3514890 h 3672408"/>
                <a:gd name="connsiteX7" fmla="*/ 1529039 w 1575175"/>
                <a:gd name="connsiteY7" fmla="*/ 3626272 h 3672408"/>
                <a:gd name="connsiteX8" fmla="*/ 1417657 w 1575175"/>
                <a:gd name="connsiteY8" fmla="*/ 3672408 h 3672408"/>
                <a:gd name="connsiteX9" fmla="*/ 157518 w 1575175"/>
                <a:gd name="connsiteY9" fmla="*/ 3672408 h 3672408"/>
                <a:gd name="connsiteX10" fmla="*/ 46136 w 1575175"/>
                <a:gd name="connsiteY10" fmla="*/ 3626272 h 3672408"/>
                <a:gd name="connsiteX11" fmla="*/ 0 w 1575175"/>
                <a:gd name="connsiteY11" fmla="*/ 3514890 h 3672408"/>
                <a:gd name="connsiteX12" fmla="*/ 0 w 1575175"/>
                <a:gd name="connsiteY12" fmla="*/ 157518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175" h="3672408">
                  <a:moveTo>
                    <a:pt x="0" y="157518"/>
                  </a:moveTo>
                  <a:cubicBezTo>
                    <a:pt x="0" y="115742"/>
                    <a:pt x="16596" y="75676"/>
                    <a:pt x="46136" y="46136"/>
                  </a:cubicBezTo>
                  <a:cubicBezTo>
                    <a:pt x="75676" y="16596"/>
                    <a:pt x="115742" y="0"/>
                    <a:pt x="157518" y="0"/>
                  </a:cubicBezTo>
                  <a:lnTo>
                    <a:pt x="1417657" y="0"/>
                  </a:lnTo>
                  <a:cubicBezTo>
                    <a:pt x="1459433" y="0"/>
                    <a:pt x="1499499" y="16596"/>
                    <a:pt x="1529039" y="46136"/>
                  </a:cubicBezTo>
                  <a:cubicBezTo>
                    <a:pt x="1558579" y="75676"/>
                    <a:pt x="1575175" y="115742"/>
                    <a:pt x="1575175" y="157518"/>
                  </a:cubicBezTo>
                  <a:lnTo>
                    <a:pt x="1575175" y="3514890"/>
                  </a:lnTo>
                  <a:cubicBezTo>
                    <a:pt x="1575175" y="3556666"/>
                    <a:pt x="1558579" y="3596732"/>
                    <a:pt x="1529039" y="3626272"/>
                  </a:cubicBezTo>
                  <a:cubicBezTo>
                    <a:pt x="1499499" y="3655812"/>
                    <a:pt x="1459433" y="3672408"/>
                    <a:pt x="1417657" y="3672408"/>
                  </a:cubicBezTo>
                  <a:lnTo>
                    <a:pt x="157518" y="3672408"/>
                  </a:lnTo>
                  <a:cubicBezTo>
                    <a:pt x="115742" y="3672408"/>
                    <a:pt x="75676" y="3655812"/>
                    <a:pt x="46136" y="3626272"/>
                  </a:cubicBezTo>
                  <a:cubicBezTo>
                    <a:pt x="16596" y="3596732"/>
                    <a:pt x="0" y="3556666"/>
                    <a:pt x="0" y="3514890"/>
                  </a:cubicBezTo>
                  <a:lnTo>
                    <a:pt x="0" y="1575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540083" rIns="71120" bIns="805602" numCol="1" spcCol="1270" anchor="ctr" anchorCtr="0">
              <a:noAutofit/>
            </a:bodyPr>
            <a:lstStyle/>
            <a:p>
              <a:pPr lvl="0" algn="ctr" defTabSz="444500">
                <a:lnSpc>
                  <a:spcPct val="90000"/>
                </a:lnSpc>
                <a:spcBef>
                  <a:spcPct val="0"/>
                </a:spcBef>
                <a:spcAft>
                  <a:spcPct val="35000"/>
                </a:spcAft>
              </a:pPr>
              <a:endParaRPr lang="en-AU" sz="1400" dirty="0" smtClean="0">
                <a:solidFill>
                  <a:schemeClr val="bg1"/>
                </a:solidFill>
              </a:endParaRPr>
            </a:p>
            <a:p>
              <a:pPr lvl="0" algn="ctr" defTabSz="444500">
                <a:lnSpc>
                  <a:spcPct val="90000"/>
                </a:lnSpc>
                <a:spcBef>
                  <a:spcPct val="0"/>
                </a:spcBef>
                <a:spcAft>
                  <a:spcPct val="35000"/>
                </a:spcAft>
              </a:pPr>
              <a:endParaRPr lang="en-AU" sz="1400" dirty="0" smtClean="0">
                <a:solidFill>
                  <a:schemeClr val="bg1"/>
                </a:solidFill>
              </a:endParaRPr>
            </a:p>
            <a:p>
              <a:pPr lvl="0" algn="ctr" defTabSz="444500">
                <a:lnSpc>
                  <a:spcPct val="90000"/>
                </a:lnSpc>
                <a:spcBef>
                  <a:spcPct val="0"/>
                </a:spcBef>
                <a:spcAft>
                  <a:spcPct val="35000"/>
                </a:spcAft>
              </a:pPr>
              <a:endParaRPr lang="en-AU" sz="1400" dirty="0" smtClean="0">
                <a:solidFill>
                  <a:schemeClr val="bg1"/>
                </a:solidFill>
              </a:endParaRPr>
            </a:p>
            <a:p>
              <a:pPr lvl="0" algn="ctr" defTabSz="444500">
                <a:lnSpc>
                  <a:spcPct val="90000"/>
                </a:lnSpc>
                <a:spcBef>
                  <a:spcPct val="0"/>
                </a:spcBef>
                <a:spcAft>
                  <a:spcPct val="35000"/>
                </a:spcAft>
              </a:pPr>
              <a:r>
                <a:rPr lang="en-AU" sz="1400" dirty="0" smtClean="0">
                  <a:solidFill>
                    <a:schemeClr val="bg1"/>
                  </a:solidFill>
                </a:rPr>
                <a:t>Regulation centres on the safety of the ingredients and the consistency of the manufacturing process; sponsors must hold evidence to support the claims</a:t>
              </a:r>
              <a:endParaRPr lang="en-GB" sz="1400" kern="1200" dirty="0">
                <a:solidFill>
                  <a:schemeClr val="bg1"/>
                </a:solidFill>
              </a:endParaRPr>
            </a:p>
          </p:txBody>
        </p:sp>
        <p:sp>
          <p:nvSpPr>
            <p:cNvPr id="9" name="Freeform 8"/>
            <p:cNvSpPr/>
            <p:nvPr/>
          </p:nvSpPr>
          <p:spPr>
            <a:xfrm>
              <a:off x="539552" y="1347614"/>
              <a:ext cx="1575175" cy="3672408"/>
            </a:xfrm>
            <a:custGeom>
              <a:avLst/>
              <a:gdLst>
                <a:gd name="connsiteX0" fmla="*/ 0 w 1575175"/>
                <a:gd name="connsiteY0" fmla="*/ 157518 h 3672408"/>
                <a:gd name="connsiteX1" fmla="*/ 46136 w 1575175"/>
                <a:gd name="connsiteY1" fmla="*/ 46136 h 3672408"/>
                <a:gd name="connsiteX2" fmla="*/ 157518 w 1575175"/>
                <a:gd name="connsiteY2" fmla="*/ 0 h 3672408"/>
                <a:gd name="connsiteX3" fmla="*/ 1417657 w 1575175"/>
                <a:gd name="connsiteY3" fmla="*/ 0 h 3672408"/>
                <a:gd name="connsiteX4" fmla="*/ 1529039 w 1575175"/>
                <a:gd name="connsiteY4" fmla="*/ 46136 h 3672408"/>
                <a:gd name="connsiteX5" fmla="*/ 1575175 w 1575175"/>
                <a:gd name="connsiteY5" fmla="*/ 157518 h 3672408"/>
                <a:gd name="connsiteX6" fmla="*/ 1575175 w 1575175"/>
                <a:gd name="connsiteY6" fmla="*/ 3514890 h 3672408"/>
                <a:gd name="connsiteX7" fmla="*/ 1529039 w 1575175"/>
                <a:gd name="connsiteY7" fmla="*/ 3626272 h 3672408"/>
                <a:gd name="connsiteX8" fmla="*/ 1417657 w 1575175"/>
                <a:gd name="connsiteY8" fmla="*/ 3672408 h 3672408"/>
                <a:gd name="connsiteX9" fmla="*/ 157518 w 1575175"/>
                <a:gd name="connsiteY9" fmla="*/ 3672408 h 3672408"/>
                <a:gd name="connsiteX10" fmla="*/ 46136 w 1575175"/>
                <a:gd name="connsiteY10" fmla="*/ 3626272 h 3672408"/>
                <a:gd name="connsiteX11" fmla="*/ 0 w 1575175"/>
                <a:gd name="connsiteY11" fmla="*/ 3514890 h 3672408"/>
                <a:gd name="connsiteX12" fmla="*/ 0 w 1575175"/>
                <a:gd name="connsiteY12" fmla="*/ 157518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175" h="3672408">
                  <a:moveTo>
                    <a:pt x="0" y="157518"/>
                  </a:moveTo>
                  <a:cubicBezTo>
                    <a:pt x="0" y="115742"/>
                    <a:pt x="16596" y="75676"/>
                    <a:pt x="46136" y="46136"/>
                  </a:cubicBezTo>
                  <a:cubicBezTo>
                    <a:pt x="75676" y="16596"/>
                    <a:pt x="115742" y="0"/>
                    <a:pt x="157518" y="0"/>
                  </a:cubicBezTo>
                  <a:lnTo>
                    <a:pt x="1417657" y="0"/>
                  </a:lnTo>
                  <a:cubicBezTo>
                    <a:pt x="1459433" y="0"/>
                    <a:pt x="1499499" y="16596"/>
                    <a:pt x="1529039" y="46136"/>
                  </a:cubicBezTo>
                  <a:cubicBezTo>
                    <a:pt x="1558579" y="75676"/>
                    <a:pt x="1575175" y="115742"/>
                    <a:pt x="1575175" y="157518"/>
                  </a:cubicBezTo>
                  <a:lnTo>
                    <a:pt x="1575175" y="3514890"/>
                  </a:lnTo>
                  <a:cubicBezTo>
                    <a:pt x="1575175" y="3556666"/>
                    <a:pt x="1558579" y="3596732"/>
                    <a:pt x="1529039" y="3626272"/>
                  </a:cubicBezTo>
                  <a:cubicBezTo>
                    <a:pt x="1499499" y="3655812"/>
                    <a:pt x="1459433" y="3672408"/>
                    <a:pt x="1417657" y="3672408"/>
                  </a:cubicBezTo>
                  <a:lnTo>
                    <a:pt x="157518" y="3672408"/>
                  </a:lnTo>
                  <a:cubicBezTo>
                    <a:pt x="115742" y="3672408"/>
                    <a:pt x="75676" y="3655812"/>
                    <a:pt x="46136" y="3626272"/>
                  </a:cubicBezTo>
                  <a:cubicBezTo>
                    <a:pt x="16596" y="3596732"/>
                    <a:pt x="0" y="3556666"/>
                    <a:pt x="0" y="3514890"/>
                  </a:cubicBezTo>
                  <a:lnTo>
                    <a:pt x="0" y="1575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540083" rIns="71120" bIns="805602" numCol="1" spcCol="1270" anchor="ctr" anchorCtr="0">
              <a:noAutofit/>
            </a:bodyPr>
            <a:lstStyle/>
            <a:p>
              <a:pPr lvl="0" algn="ctr" defTabSz="444500">
                <a:lnSpc>
                  <a:spcPct val="90000"/>
                </a:lnSpc>
                <a:spcBef>
                  <a:spcPct val="0"/>
                </a:spcBef>
                <a:spcAft>
                  <a:spcPct val="35000"/>
                </a:spcAft>
              </a:pPr>
              <a:endParaRPr lang="en-AU" sz="1300" b="0" kern="1200" dirty="0" smtClean="0">
                <a:solidFill>
                  <a:schemeClr val="bg1"/>
                </a:solidFill>
              </a:endParaRPr>
            </a:p>
            <a:p>
              <a:pPr lvl="0" algn="ctr" defTabSz="444500">
                <a:lnSpc>
                  <a:spcPct val="90000"/>
                </a:lnSpc>
                <a:spcBef>
                  <a:spcPct val="0"/>
                </a:spcBef>
                <a:spcAft>
                  <a:spcPct val="35000"/>
                </a:spcAft>
              </a:pPr>
              <a:endParaRPr lang="en-AU" sz="1300" dirty="0" smtClean="0">
                <a:solidFill>
                  <a:schemeClr val="bg1"/>
                </a:solidFill>
              </a:endParaRPr>
            </a:p>
            <a:p>
              <a:pPr lvl="0" algn="ctr" defTabSz="444500">
                <a:lnSpc>
                  <a:spcPct val="90000"/>
                </a:lnSpc>
                <a:spcBef>
                  <a:spcPct val="0"/>
                </a:spcBef>
                <a:spcAft>
                  <a:spcPct val="35000"/>
                </a:spcAft>
              </a:pPr>
              <a:r>
                <a:rPr lang="en-AU" sz="1300" b="0" kern="1200" dirty="0" smtClean="0">
                  <a:solidFill>
                    <a:schemeClr val="bg1"/>
                  </a:solidFill>
                </a:rPr>
                <a:t>Only pre-approved low risk ingredients may be used in listed medicines</a:t>
              </a:r>
              <a:endParaRPr lang="en-GB" sz="1300" kern="1200" dirty="0">
                <a:solidFill>
                  <a:schemeClr val="bg1"/>
                </a:solidFill>
              </a:endParaRPr>
            </a:p>
          </p:txBody>
        </p:sp>
        <p:sp>
          <p:nvSpPr>
            <p:cNvPr id="10" name="Oval 9"/>
            <p:cNvSpPr/>
            <p:nvPr/>
          </p:nvSpPr>
          <p:spPr>
            <a:xfrm>
              <a:off x="5580112" y="1563638"/>
              <a:ext cx="1222911" cy="1222911"/>
            </a:xfrm>
            <a:prstGeom prst="ellipse">
              <a:avLst/>
            </a:prstGeom>
            <a:blipFill dpi="0" rotWithShape="0">
              <a:blip r:embed="rId3" cstate="print"/>
              <a:srcRect/>
              <a:tile tx="0" ty="0" sx="10000" sy="10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2161982" y="1347614"/>
              <a:ext cx="1575175" cy="3672408"/>
            </a:xfrm>
            <a:custGeom>
              <a:avLst/>
              <a:gdLst>
                <a:gd name="connsiteX0" fmla="*/ 0 w 1575175"/>
                <a:gd name="connsiteY0" fmla="*/ 157518 h 3672408"/>
                <a:gd name="connsiteX1" fmla="*/ 46136 w 1575175"/>
                <a:gd name="connsiteY1" fmla="*/ 46136 h 3672408"/>
                <a:gd name="connsiteX2" fmla="*/ 157518 w 1575175"/>
                <a:gd name="connsiteY2" fmla="*/ 0 h 3672408"/>
                <a:gd name="connsiteX3" fmla="*/ 1417657 w 1575175"/>
                <a:gd name="connsiteY3" fmla="*/ 0 h 3672408"/>
                <a:gd name="connsiteX4" fmla="*/ 1529039 w 1575175"/>
                <a:gd name="connsiteY4" fmla="*/ 46136 h 3672408"/>
                <a:gd name="connsiteX5" fmla="*/ 1575175 w 1575175"/>
                <a:gd name="connsiteY5" fmla="*/ 157518 h 3672408"/>
                <a:gd name="connsiteX6" fmla="*/ 1575175 w 1575175"/>
                <a:gd name="connsiteY6" fmla="*/ 3514890 h 3672408"/>
                <a:gd name="connsiteX7" fmla="*/ 1529039 w 1575175"/>
                <a:gd name="connsiteY7" fmla="*/ 3626272 h 3672408"/>
                <a:gd name="connsiteX8" fmla="*/ 1417657 w 1575175"/>
                <a:gd name="connsiteY8" fmla="*/ 3672408 h 3672408"/>
                <a:gd name="connsiteX9" fmla="*/ 157518 w 1575175"/>
                <a:gd name="connsiteY9" fmla="*/ 3672408 h 3672408"/>
                <a:gd name="connsiteX10" fmla="*/ 46136 w 1575175"/>
                <a:gd name="connsiteY10" fmla="*/ 3626272 h 3672408"/>
                <a:gd name="connsiteX11" fmla="*/ 0 w 1575175"/>
                <a:gd name="connsiteY11" fmla="*/ 3514890 h 3672408"/>
                <a:gd name="connsiteX12" fmla="*/ 0 w 1575175"/>
                <a:gd name="connsiteY12" fmla="*/ 157518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175" h="3672408">
                  <a:moveTo>
                    <a:pt x="0" y="157518"/>
                  </a:moveTo>
                  <a:cubicBezTo>
                    <a:pt x="0" y="115742"/>
                    <a:pt x="16596" y="75676"/>
                    <a:pt x="46136" y="46136"/>
                  </a:cubicBezTo>
                  <a:cubicBezTo>
                    <a:pt x="75676" y="16596"/>
                    <a:pt x="115742" y="0"/>
                    <a:pt x="157518" y="0"/>
                  </a:cubicBezTo>
                  <a:lnTo>
                    <a:pt x="1417657" y="0"/>
                  </a:lnTo>
                  <a:cubicBezTo>
                    <a:pt x="1459433" y="0"/>
                    <a:pt x="1499499" y="16596"/>
                    <a:pt x="1529039" y="46136"/>
                  </a:cubicBezTo>
                  <a:cubicBezTo>
                    <a:pt x="1558579" y="75676"/>
                    <a:pt x="1575175" y="115742"/>
                    <a:pt x="1575175" y="157518"/>
                  </a:cubicBezTo>
                  <a:lnTo>
                    <a:pt x="1575175" y="3514890"/>
                  </a:lnTo>
                  <a:cubicBezTo>
                    <a:pt x="1575175" y="3556666"/>
                    <a:pt x="1558579" y="3596732"/>
                    <a:pt x="1529039" y="3626272"/>
                  </a:cubicBezTo>
                  <a:cubicBezTo>
                    <a:pt x="1499499" y="3655812"/>
                    <a:pt x="1459433" y="3672408"/>
                    <a:pt x="1417657" y="3672408"/>
                  </a:cubicBezTo>
                  <a:lnTo>
                    <a:pt x="157518" y="3672408"/>
                  </a:lnTo>
                  <a:cubicBezTo>
                    <a:pt x="115742" y="3672408"/>
                    <a:pt x="75676" y="3655812"/>
                    <a:pt x="46136" y="3626272"/>
                  </a:cubicBezTo>
                  <a:cubicBezTo>
                    <a:pt x="16596" y="3596732"/>
                    <a:pt x="0" y="3556666"/>
                    <a:pt x="0" y="3514890"/>
                  </a:cubicBezTo>
                  <a:lnTo>
                    <a:pt x="0" y="1575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540083" rIns="71120" bIns="805602" numCol="1" spcCol="1270" anchor="ctr" anchorCtr="0">
              <a:noAutofit/>
            </a:bodyPr>
            <a:lstStyle/>
            <a:p>
              <a:pPr lvl="0" algn="ctr" defTabSz="444500">
                <a:lnSpc>
                  <a:spcPct val="90000"/>
                </a:lnSpc>
                <a:spcBef>
                  <a:spcPct val="0"/>
                </a:spcBef>
                <a:spcAft>
                  <a:spcPct val="35000"/>
                </a:spcAft>
              </a:pPr>
              <a:endParaRPr lang="en-AU" sz="1400" b="0" kern="1200" dirty="0" smtClean="0">
                <a:solidFill>
                  <a:schemeClr val="bg1"/>
                </a:solidFill>
              </a:endParaRPr>
            </a:p>
            <a:p>
              <a:pPr lvl="0" algn="ctr" defTabSz="444500">
                <a:lnSpc>
                  <a:spcPct val="90000"/>
                </a:lnSpc>
                <a:spcBef>
                  <a:spcPct val="0"/>
                </a:spcBef>
                <a:spcAft>
                  <a:spcPct val="35000"/>
                </a:spcAft>
              </a:pPr>
              <a:endParaRPr lang="en-AU" sz="1400" dirty="0" smtClean="0">
                <a:solidFill>
                  <a:schemeClr val="bg1"/>
                </a:solidFill>
              </a:endParaRPr>
            </a:p>
            <a:p>
              <a:pPr lvl="0" algn="ctr" defTabSz="444500">
                <a:lnSpc>
                  <a:spcPct val="90000"/>
                </a:lnSpc>
                <a:spcBef>
                  <a:spcPct val="0"/>
                </a:spcBef>
                <a:spcAft>
                  <a:spcPct val="35000"/>
                </a:spcAft>
              </a:pPr>
              <a:r>
                <a:rPr lang="en-AU" sz="1400" dirty="0" smtClean="0">
                  <a:solidFill>
                    <a:schemeClr val="bg1"/>
                  </a:solidFill>
                </a:rPr>
                <a:t>Listed </a:t>
              </a:r>
              <a:r>
                <a:rPr lang="en-AU" sz="1400" b="0" kern="1200" dirty="0" smtClean="0">
                  <a:solidFill>
                    <a:schemeClr val="bg1"/>
                  </a:solidFill>
                </a:rPr>
                <a:t>medicines, </a:t>
              </a:r>
              <a:r>
                <a:rPr lang="en-AU" sz="1400" dirty="0" smtClean="0">
                  <a:solidFill>
                    <a:schemeClr val="bg1"/>
                  </a:solidFill>
                </a:rPr>
                <a:t>including most complementary medicines, receive a lesser degree of checking than higher risk products </a:t>
              </a:r>
              <a:endParaRPr lang="en-GB" sz="1400" kern="1200" dirty="0">
                <a:solidFill>
                  <a:schemeClr val="bg1"/>
                </a:solidFill>
              </a:endParaRPr>
            </a:p>
          </p:txBody>
        </p:sp>
        <p:sp>
          <p:nvSpPr>
            <p:cNvPr id="12" name="Oval 11"/>
            <p:cNvSpPr/>
            <p:nvPr/>
          </p:nvSpPr>
          <p:spPr>
            <a:xfrm>
              <a:off x="3925153" y="1563638"/>
              <a:ext cx="1222911" cy="1222911"/>
            </a:xfrm>
            <a:prstGeom prst="ellipse">
              <a:avLst/>
            </a:prstGeom>
            <a:blipFill dpi="0" rotWithShape="0">
              <a:blip r:embed="rId4" cstate="print"/>
              <a:srcRect/>
              <a:tile tx="0" ty="0" sx="10000" sy="10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7029273" y="1347614"/>
              <a:ext cx="1575175" cy="3672408"/>
            </a:xfrm>
            <a:custGeom>
              <a:avLst/>
              <a:gdLst>
                <a:gd name="connsiteX0" fmla="*/ 0 w 1575175"/>
                <a:gd name="connsiteY0" fmla="*/ 157518 h 3672408"/>
                <a:gd name="connsiteX1" fmla="*/ 46136 w 1575175"/>
                <a:gd name="connsiteY1" fmla="*/ 46136 h 3672408"/>
                <a:gd name="connsiteX2" fmla="*/ 157518 w 1575175"/>
                <a:gd name="connsiteY2" fmla="*/ 0 h 3672408"/>
                <a:gd name="connsiteX3" fmla="*/ 1417657 w 1575175"/>
                <a:gd name="connsiteY3" fmla="*/ 0 h 3672408"/>
                <a:gd name="connsiteX4" fmla="*/ 1529039 w 1575175"/>
                <a:gd name="connsiteY4" fmla="*/ 46136 h 3672408"/>
                <a:gd name="connsiteX5" fmla="*/ 1575175 w 1575175"/>
                <a:gd name="connsiteY5" fmla="*/ 157518 h 3672408"/>
                <a:gd name="connsiteX6" fmla="*/ 1575175 w 1575175"/>
                <a:gd name="connsiteY6" fmla="*/ 3514890 h 3672408"/>
                <a:gd name="connsiteX7" fmla="*/ 1529039 w 1575175"/>
                <a:gd name="connsiteY7" fmla="*/ 3626272 h 3672408"/>
                <a:gd name="connsiteX8" fmla="*/ 1417657 w 1575175"/>
                <a:gd name="connsiteY8" fmla="*/ 3672408 h 3672408"/>
                <a:gd name="connsiteX9" fmla="*/ 157518 w 1575175"/>
                <a:gd name="connsiteY9" fmla="*/ 3672408 h 3672408"/>
                <a:gd name="connsiteX10" fmla="*/ 46136 w 1575175"/>
                <a:gd name="connsiteY10" fmla="*/ 3626272 h 3672408"/>
                <a:gd name="connsiteX11" fmla="*/ 0 w 1575175"/>
                <a:gd name="connsiteY11" fmla="*/ 3514890 h 3672408"/>
                <a:gd name="connsiteX12" fmla="*/ 0 w 1575175"/>
                <a:gd name="connsiteY12" fmla="*/ 157518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5175" h="3672408">
                  <a:moveTo>
                    <a:pt x="0" y="157518"/>
                  </a:moveTo>
                  <a:cubicBezTo>
                    <a:pt x="0" y="115742"/>
                    <a:pt x="16596" y="75676"/>
                    <a:pt x="46136" y="46136"/>
                  </a:cubicBezTo>
                  <a:cubicBezTo>
                    <a:pt x="75676" y="16596"/>
                    <a:pt x="115742" y="0"/>
                    <a:pt x="157518" y="0"/>
                  </a:cubicBezTo>
                  <a:lnTo>
                    <a:pt x="1417657" y="0"/>
                  </a:lnTo>
                  <a:cubicBezTo>
                    <a:pt x="1459433" y="0"/>
                    <a:pt x="1499499" y="16596"/>
                    <a:pt x="1529039" y="46136"/>
                  </a:cubicBezTo>
                  <a:cubicBezTo>
                    <a:pt x="1558579" y="75676"/>
                    <a:pt x="1575175" y="115742"/>
                    <a:pt x="1575175" y="157518"/>
                  </a:cubicBezTo>
                  <a:lnTo>
                    <a:pt x="1575175" y="3514890"/>
                  </a:lnTo>
                  <a:cubicBezTo>
                    <a:pt x="1575175" y="3556666"/>
                    <a:pt x="1558579" y="3596732"/>
                    <a:pt x="1529039" y="3626272"/>
                  </a:cubicBezTo>
                  <a:cubicBezTo>
                    <a:pt x="1499499" y="3655812"/>
                    <a:pt x="1459433" y="3672408"/>
                    <a:pt x="1417657" y="3672408"/>
                  </a:cubicBezTo>
                  <a:lnTo>
                    <a:pt x="157518" y="3672408"/>
                  </a:lnTo>
                  <a:cubicBezTo>
                    <a:pt x="115742" y="3672408"/>
                    <a:pt x="75676" y="3655812"/>
                    <a:pt x="46136" y="3626272"/>
                  </a:cubicBezTo>
                  <a:cubicBezTo>
                    <a:pt x="16596" y="3596732"/>
                    <a:pt x="0" y="3556666"/>
                    <a:pt x="0" y="3514890"/>
                  </a:cubicBezTo>
                  <a:lnTo>
                    <a:pt x="0" y="1575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120" tIns="1540083" rIns="71120" bIns="805602" numCol="1" spcCol="1270" anchor="ctr" anchorCtr="0">
              <a:noAutofit/>
            </a:bodyPr>
            <a:lstStyle/>
            <a:p>
              <a:pPr lvl="0" algn="ctr" defTabSz="444500">
                <a:lnSpc>
                  <a:spcPct val="90000"/>
                </a:lnSpc>
                <a:spcBef>
                  <a:spcPct val="0"/>
                </a:spcBef>
                <a:spcAft>
                  <a:spcPct val="35000"/>
                </a:spcAft>
              </a:pPr>
              <a:endParaRPr lang="en-AU" sz="1400" b="0" kern="1200" dirty="0" smtClean="0">
                <a:solidFill>
                  <a:schemeClr val="bg1"/>
                </a:solidFill>
              </a:endParaRPr>
            </a:p>
            <a:p>
              <a:pPr lvl="0" algn="ctr" defTabSz="444500">
                <a:lnSpc>
                  <a:spcPct val="90000"/>
                </a:lnSpc>
                <a:spcBef>
                  <a:spcPct val="0"/>
                </a:spcBef>
                <a:spcAft>
                  <a:spcPct val="35000"/>
                </a:spcAft>
              </a:pPr>
              <a:endParaRPr lang="en-AU" sz="1400" b="0" kern="1200" dirty="0" smtClean="0">
                <a:solidFill>
                  <a:schemeClr val="bg1"/>
                </a:solidFill>
              </a:endParaRPr>
            </a:p>
            <a:p>
              <a:pPr lvl="0" algn="ctr" defTabSz="444500">
                <a:lnSpc>
                  <a:spcPct val="90000"/>
                </a:lnSpc>
                <a:spcBef>
                  <a:spcPct val="0"/>
                </a:spcBef>
                <a:spcAft>
                  <a:spcPct val="35000"/>
                </a:spcAft>
              </a:pPr>
              <a:r>
                <a:rPr lang="en-AU" sz="1400" b="0" kern="1200" dirty="0" smtClean="0">
                  <a:solidFill>
                    <a:schemeClr val="bg1"/>
                  </a:solidFill>
                </a:rPr>
                <a:t>Listing on the ARTG is the final stage of the process and usually occurs once the sponsor has paid their fees</a:t>
              </a:r>
              <a:r>
                <a:rPr lang="en-GB" sz="1400" dirty="0" smtClean="0">
                  <a:solidFill>
                    <a:schemeClr val="bg1"/>
                  </a:solidFill>
                </a:rPr>
                <a:t> and signed a statutory declaration</a:t>
              </a:r>
              <a:endParaRPr lang="en-AU" sz="1400" b="0" kern="1200" dirty="0" smtClean="0">
                <a:solidFill>
                  <a:schemeClr val="bg1"/>
                </a:solidFill>
              </a:endParaRPr>
            </a:p>
          </p:txBody>
        </p:sp>
        <p:sp>
          <p:nvSpPr>
            <p:cNvPr id="18" name="Oval 17"/>
            <p:cNvSpPr/>
            <p:nvPr/>
          </p:nvSpPr>
          <p:spPr>
            <a:xfrm>
              <a:off x="7205404" y="1567958"/>
              <a:ext cx="1222911" cy="1222911"/>
            </a:xfrm>
            <a:prstGeom prst="ellipse">
              <a:avLst/>
            </a:prstGeom>
            <a:blipFill dpi="0" rotWithShape="0">
              <a:blip r:embed="rId5" cstate="print"/>
              <a:srcRect/>
              <a:tile tx="0" ty="0" sx="8000" sy="12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9" name="Oval 18"/>
          <p:cNvSpPr/>
          <p:nvPr/>
        </p:nvSpPr>
        <p:spPr>
          <a:xfrm>
            <a:off x="2411760" y="1563638"/>
            <a:ext cx="1222911" cy="1222911"/>
          </a:xfrm>
          <a:prstGeom prst="ellipse">
            <a:avLst/>
          </a:prstGeom>
          <a:blipFill dpi="0" rotWithShape="0">
            <a:blip r:embed="rId6" cstate="print"/>
            <a:srcRect/>
            <a:tile tx="0" ty="0" sx="6000" sy="7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0" name="Oval 19"/>
          <p:cNvSpPr/>
          <p:nvPr/>
        </p:nvSpPr>
        <p:spPr>
          <a:xfrm>
            <a:off x="755576" y="1563638"/>
            <a:ext cx="1222911" cy="1222911"/>
          </a:xfrm>
          <a:prstGeom prst="ellipse">
            <a:avLst/>
          </a:prstGeom>
          <a:blipFill dpi="0" rotWithShape="0">
            <a:blip r:embed="rId7" cstate="print"/>
            <a:srcRect/>
            <a:tile tx="0" ty="0" sx="11000" sy="11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4" name="TextBox 23"/>
          <p:cNvSpPr txBox="1"/>
          <p:nvPr/>
        </p:nvSpPr>
        <p:spPr>
          <a:xfrm>
            <a:off x="611560" y="3795886"/>
            <a:ext cx="6984776" cy="1200329"/>
          </a:xfrm>
          <a:prstGeom prst="rect">
            <a:avLst/>
          </a:prstGeom>
          <a:solidFill>
            <a:schemeClr val="bg2">
              <a:lumMod val="85000"/>
            </a:schemeClr>
          </a:solidFill>
        </p:spPr>
        <p:txBody>
          <a:bodyPr wrap="square" rtlCol="0">
            <a:spAutoFit/>
          </a:bodyPr>
          <a:lstStyle/>
          <a:p>
            <a:r>
              <a:rPr lang="en-AU" dirty="0" smtClean="0">
                <a:solidFill>
                  <a:srgbClr val="002060"/>
                </a:solidFill>
              </a:rPr>
              <a:t>The TGA inspects and licenses manufacturing sites </a:t>
            </a:r>
            <a:br>
              <a:rPr lang="en-AU" dirty="0" smtClean="0">
                <a:solidFill>
                  <a:srgbClr val="002060"/>
                </a:solidFill>
              </a:rPr>
            </a:br>
            <a:r>
              <a:rPr lang="en-AU" dirty="0" smtClean="0">
                <a:solidFill>
                  <a:srgbClr val="002060"/>
                </a:solidFill>
              </a:rPr>
              <a:t>in Australia and assesses sites overseas. This allows us</a:t>
            </a:r>
            <a:br>
              <a:rPr lang="en-AU" dirty="0" smtClean="0">
                <a:solidFill>
                  <a:srgbClr val="002060"/>
                </a:solidFill>
              </a:rPr>
            </a:br>
            <a:r>
              <a:rPr lang="en-AU" dirty="0" smtClean="0">
                <a:solidFill>
                  <a:srgbClr val="002060"/>
                </a:solidFill>
              </a:rPr>
              <a:t>to enforce standards in relation to sterility and quality of the ingredients used and the process followed.</a:t>
            </a:r>
          </a:p>
        </p:txBody>
      </p:sp>
      <p:sp>
        <p:nvSpPr>
          <p:cNvPr id="2" name="Title 1"/>
          <p:cNvSpPr>
            <a:spLocks noGrp="1"/>
          </p:cNvSpPr>
          <p:nvPr>
            <p:ph type="title"/>
          </p:nvPr>
        </p:nvSpPr>
        <p:spPr>
          <a:xfrm>
            <a:off x="539552" y="843558"/>
            <a:ext cx="8280920" cy="540060"/>
          </a:xfrm>
        </p:spPr>
        <p:txBody>
          <a:bodyPr>
            <a:noAutofit/>
          </a:bodyPr>
          <a:lstStyle/>
          <a:p>
            <a:r>
              <a:rPr lang="en-AU" sz="3000" dirty="0" smtClean="0"/>
              <a:t>Conditions for supplying low risk medicines </a:t>
            </a:r>
            <a:endParaRPr lang="en-GB" sz="3000" dirty="0"/>
          </a:p>
        </p:txBody>
      </p:sp>
      <p:sp>
        <p:nvSpPr>
          <p:cNvPr id="5" name="Slide Number Placeholder 4"/>
          <p:cNvSpPr>
            <a:spLocks noGrp="1"/>
          </p:cNvSpPr>
          <p:nvPr>
            <p:ph type="sldNum" sz="quarter" idx="12"/>
          </p:nvPr>
        </p:nvSpPr>
        <p:spPr/>
        <p:txBody>
          <a:bodyPr/>
          <a:lstStyle/>
          <a:p>
            <a:fld id="{88965FCB-C193-47C7-BA9B-8925BE36D90A}" type="slidenum">
              <a:rPr lang="en-AU" smtClean="0"/>
              <a:pPr/>
              <a:t>33</a:t>
            </a:fld>
            <a:endParaRPr lang="en-AU" dirty="0"/>
          </a:p>
        </p:txBody>
      </p:sp>
      <p:grpSp>
        <p:nvGrpSpPr>
          <p:cNvPr id="12" name="Group 11"/>
          <p:cNvGrpSpPr/>
          <p:nvPr/>
        </p:nvGrpSpPr>
        <p:grpSpPr>
          <a:xfrm>
            <a:off x="5927017" y="1275606"/>
            <a:ext cx="3216983" cy="3216983"/>
            <a:chOff x="5969588" y="1493049"/>
            <a:chExt cx="3216983" cy="3216983"/>
          </a:xfrm>
        </p:grpSpPr>
        <p:sp>
          <p:nvSpPr>
            <p:cNvPr id="13" name="Block Arc 12"/>
            <p:cNvSpPr/>
            <p:nvPr/>
          </p:nvSpPr>
          <p:spPr>
            <a:xfrm>
              <a:off x="6339674" y="1863135"/>
              <a:ext cx="2476810" cy="2476810"/>
            </a:xfrm>
            <a:prstGeom prst="blockArc">
              <a:avLst>
                <a:gd name="adj1" fmla="val 10800000"/>
                <a:gd name="adj2" fmla="val 16200000"/>
                <a:gd name="adj3" fmla="val 4637"/>
              </a:avLst>
            </a:prstGeom>
            <a:solidFill>
              <a:srgbClr val="92E2C4"/>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Block Arc 13"/>
            <p:cNvSpPr/>
            <p:nvPr/>
          </p:nvSpPr>
          <p:spPr>
            <a:xfrm>
              <a:off x="6339674" y="1863135"/>
              <a:ext cx="2476810" cy="2476810"/>
            </a:xfrm>
            <a:prstGeom prst="blockArc">
              <a:avLst>
                <a:gd name="adj1" fmla="val 5400000"/>
                <a:gd name="adj2" fmla="val 10800000"/>
                <a:gd name="adj3" fmla="val 4637"/>
              </a:avLst>
            </a:prstGeom>
            <a:solidFill>
              <a:srgbClr val="006DA7"/>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Block Arc 14"/>
            <p:cNvSpPr/>
            <p:nvPr/>
          </p:nvSpPr>
          <p:spPr>
            <a:xfrm>
              <a:off x="6339674" y="1863135"/>
              <a:ext cx="2476810" cy="2476810"/>
            </a:xfrm>
            <a:prstGeom prst="blockArc">
              <a:avLst>
                <a:gd name="adj1" fmla="val 0"/>
                <a:gd name="adj2" fmla="val 5400000"/>
                <a:gd name="adj3" fmla="val 4637"/>
              </a:avLst>
            </a:prstGeom>
            <a:solidFill>
              <a:schemeClr val="accent1">
                <a:lumMod val="25000"/>
                <a:lumOff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Block Arc 15"/>
            <p:cNvSpPr/>
            <p:nvPr/>
          </p:nvSpPr>
          <p:spPr>
            <a:xfrm>
              <a:off x="6339674" y="1863135"/>
              <a:ext cx="2476810" cy="2476810"/>
            </a:xfrm>
            <a:prstGeom prst="blockArc">
              <a:avLst>
                <a:gd name="adj1" fmla="val 16200000"/>
                <a:gd name="adj2" fmla="val 0"/>
                <a:gd name="adj3" fmla="val 4637"/>
              </a:avLst>
            </a:prstGeom>
            <a:solidFill>
              <a:srgbClr val="FFC0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Freeform 16"/>
            <p:cNvSpPr/>
            <p:nvPr/>
          </p:nvSpPr>
          <p:spPr>
            <a:xfrm>
              <a:off x="7008366" y="2531827"/>
              <a:ext cx="1139427" cy="1139427"/>
            </a:xfrm>
            <a:custGeom>
              <a:avLst/>
              <a:gdLst>
                <a:gd name="connsiteX0" fmla="*/ 0 w 1139427"/>
                <a:gd name="connsiteY0" fmla="*/ 569714 h 1139427"/>
                <a:gd name="connsiteX1" fmla="*/ 166866 w 1139427"/>
                <a:gd name="connsiteY1" fmla="*/ 166865 h 1139427"/>
                <a:gd name="connsiteX2" fmla="*/ 569715 w 1139427"/>
                <a:gd name="connsiteY2" fmla="*/ 0 h 1139427"/>
                <a:gd name="connsiteX3" fmla="*/ 972564 w 1139427"/>
                <a:gd name="connsiteY3" fmla="*/ 166866 h 1139427"/>
                <a:gd name="connsiteX4" fmla="*/ 1139429 w 1139427"/>
                <a:gd name="connsiteY4" fmla="*/ 569715 h 1139427"/>
                <a:gd name="connsiteX5" fmla="*/ 972564 w 1139427"/>
                <a:gd name="connsiteY5" fmla="*/ 972564 h 1139427"/>
                <a:gd name="connsiteX6" fmla="*/ 569715 w 1139427"/>
                <a:gd name="connsiteY6" fmla="*/ 1139429 h 1139427"/>
                <a:gd name="connsiteX7" fmla="*/ 166866 w 1139427"/>
                <a:gd name="connsiteY7" fmla="*/ 972563 h 1139427"/>
                <a:gd name="connsiteX8" fmla="*/ 1 w 1139427"/>
                <a:gd name="connsiteY8" fmla="*/ 569714 h 1139427"/>
                <a:gd name="connsiteX9" fmla="*/ 0 w 1139427"/>
                <a:gd name="connsiteY9" fmla="*/ 569714 h 113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9427" h="1139427">
                  <a:moveTo>
                    <a:pt x="0" y="569714"/>
                  </a:moveTo>
                  <a:cubicBezTo>
                    <a:pt x="0" y="418616"/>
                    <a:pt x="60024" y="273707"/>
                    <a:pt x="166866" y="166865"/>
                  </a:cubicBezTo>
                  <a:cubicBezTo>
                    <a:pt x="273708" y="60023"/>
                    <a:pt x="418617" y="0"/>
                    <a:pt x="569715" y="0"/>
                  </a:cubicBezTo>
                  <a:cubicBezTo>
                    <a:pt x="720813" y="0"/>
                    <a:pt x="865722" y="60024"/>
                    <a:pt x="972564" y="166866"/>
                  </a:cubicBezTo>
                  <a:cubicBezTo>
                    <a:pt x="1079406" y="273708"/>
                    <a:pt x="1139429" y="418617"/>
                    <a:pt x="1139429" y="569715"/>
                  </a:cubicBezTo>
                  <a:cubicBezTo>
                    <a:pt x="1139429" y="720813"/>
                    <a:pt x="1079406" y="865722"/>
                    <a:pt x="972564" y="972564"/>
                  </a:cubicBezTo>
                  <a:cubicBezTo>
                    <a:pt x="865722" y="1079406"/>
                    <a:pt x="720813" y="1139429"/>
                    <a:pt x="569715" y="1139429"/>
                  </a:cubicBezTo>
                  <a:cubicBezTo>
                    <a:pt x="418617" y="1139429"/>
                    <a:pt x="273708" y="1079406"/>
                    <a:pt x="166866" y="972563"/>
                  </a:cubicBezTo>
                  <a:cubicBezTo>
                    <a:pt x="60024" y="865721"/>
                    <a:pt x="1" y="720812"/>
                    <a:pt x="1" y="569714"/>
                  </a:cubicBezTo>
                  <a:lnTo>
                    <a:pt x="0" y="56971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345" tIns="197345" rIns="197345" bIns="197345" numCol="1" spcCol="1270" anchor="ctr" anchorCtr="0">
              <a:noAutofit/>
            </a:bodyPr>
            <a:lstStyle/>
            <a:p>
              <a:pPr lvl="0" algn="ctr" defTabSz="1066800">
                <a:lnSpc>
                  <a:spcPct val="90000"/>
                </a:lnSpc>
                <a:spcBef>
                  <a:spcPct val="0"/>
                </a:spcBef>
                <a:spcAft>
                  <a:spcPct val="35000"/>
                </a:spcAft>
              </a:pPr>
              <a:endParaRPr lang="en-GB" sz="2400" kern="1200" dirty="0"/>
            </a:p>
          </p:txBody>
        </p:sp>
        <p:sp>
          <p:nvSpPr>
            <p:cNvPr id="18" name="Freeform 17"/>
            <p:cNvSpPr/>
            <p:nvPr/>
          </p:nvSpPr>
          <p:spPr>
            <a:xfrm>
              <a:off x="7179280" y="1493049"/>
              <a:ext cx="797599" cy="797599"/>
            </a:xfrm>
            <a:custGeom>
              <a:avLst/>
              <a:gdLst>
                <a:gd name="connsiteX0" fmla="*/ 0 w 797599"/>
                <a:gd name="connsiteY0" fmla="*/ 398800 h 797599"/>
                <a:gd name="connsiteX1" fmla="*/ 116806 w 797599"/>
                <a:gd name="connsiteY1" fmla="*/ 116806 h 797599"/>
                <a:gd name="connsiteX2" fmla="*/ 398800 w 797599"/>
                <a:gd name="connsiteY2" fmla="*/ 1 h 797599"/>
                <a:gd name="connsiteX3" fmla="*/ 680794 w 797599"/>
                <a:gd name="connsiteY3" fmla="*/ 116807 h 797599"/>
                <a:gd name="connsiteX4" fmla="*/ 797599 w 797599"/>
                <a:gd name="connsiteY4" fmla="*/ 398801 h 797599"/>
                <a:gd name="connsiteX5" fmla="*/ 680793 w 797599"/>
                <a:gd name="connsiteY5" fmla="*/ 680795 h 797599"/>
                <a:gd name="connsiteX6" fmla="*/ 398799 w 797599"/>
                <a:gd name="connsiteY6" fmla="*/ 797601 h 797599"/>
                <a:gd name="connsiteX7" fmla="*/ 116805 w 797599"/>
                <a:gd name="connsiteY7" fmla="*/ 680795 h 797599"/>
                <a:gd name="connsiteX8" fmla="*/ -1 w 797599"/>
                <a:gd name="connsiteY8" fmla="*/ 398801 h 797599"/>
                <a:gd name="connsiteX9" fmla="*/ 0 w 797599"/>
                <a:gd name="connsiteY9" fmla="*/ 398800 h 7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599" h="797599">
                  <a:moveTo>
                    <a:pt x="0" y="398800"/>
                  </a:moveTo>
                  <a:cubicBezTo>
                    <a:pt x="0" y="293032"/>
                    <a:pt x="42017" y="191595"/>
                    <a:pt x="116806" y="116806"/>
                  </a:cubicBezTo>
                  <a:cubicBezTo>
                    <a:pt x="191596" y="42017"/>
                    <a:pt x="293032" y="0"/>
                    <a:pt x="398800" y="1"/>
                  </a:cubicBezTo>
                  <a:cubicBezTo>
                    <a:pt x="504568" y="1"/>
                    <a:pt x="606005" y="42018"/>
                    <a:pt x="680794" y="116807"/>
                  </a:cubicBezTo>
                  <a:cubicBezTo>
                    <a:pt x="755583" y="191597"/>
                    <a:pt x="797600" y="293033"/>
                    <a:pt x="797599" y="398801"/>
                  </a:cubicBezTo>
                  <a:cubicBezTo>
                    <a:pt x="797599" y="504569"/>
                    <a:pt x="755583" y="606006"/>
                    <a:pt x="680793" y="680795"/>
                  </a:cubicBezTo>
                  <a:cubicBezTo>
                    <a:pt x="606003" y="755585"/>
                    <a:pt x="504567" y="797601"/>
                    <a:pt x="398799" y="797601"/>
                  </a:cubicBezTo>
                  <a:cubicBezTo>
                    <a:pt x="293031" y="797601"/>
                    <a:pt x="191594" y="755585"/>
                    <a:pt x="116805" y="680795"/>
                  </a:cubicBezTo>
                  <a:cubicBezTo>
                    <a:pt x="42016" y="606005"/>
                    <a:pt x="-1" y="504569"/>
                    <a:pt x="-1" y="398801"/>
                  </a:cubicBezTo>
                  <a:lnTo>
                    <a:pt x="0" y="3988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236" tIns="128236" rIns="128236" bIns="128236" numCol="1" spcCol="1270" anchor="ctr" anchorCtr="0">
              <a:noAutofit/>
            </a:bodyPr>
            <a:lstStyle/>
            <a:p>
              <a:pPr lvl="0" algn="ctr" defTabSz="400050">
                <a:lnSpc>
                  <a:spcPct val="90000"/>
                </a:lnSpc>
                <a:spcBef>
                  <a:spcPct val="0"/>
                </a:spcBef>
                <a:spcAft>
                  <a:spcPct val="35000"/>
                </a:spcAft>
              </a:pPr>
              <a:r>
                <a:rPr lang="en-AU" sz="900" kern="1200" dirty="0" smtClean="0"/>
                <a:t>Echinacea</a:t>
              </a:r>
              <a:endParaRPr lang="en-GB" sz="900" kern="1200" dirty="0"/>
            </a:p>
          </p:txBody>
        </p:sp>
        <p:sp>
          <p:nvSpPr>
            <p:cNvPr id="19" name="Freeform 18"/>
            <p:cNvSpPr/>
            <p:nvPr/>
          </p:nvSpPr>
          <p:spPr>
            <a:xfrm>
              <a:off x="8388972" y="2702741"/>
              <a:ext cx="797599" cy="797599"/>
            </a:xfrm>
            <a:custGeom>
              <a:avLst/>
              <a:gdLst>
                <a:gd name="connsiteX0" fmla="*/ 0 w 797599"/>
                <a:gd name="connsiteY0" fmla="*/ 398800 h 797599"/>
                <a:gd name="connsiteX1" fmla="*/ 116806 w 797599"/>
                <a:gd name="connsiteY1" fmla="*/ 116806 h 797599"/>
                <a:gd name="connsiteX2" fmla="*/ 398800 w 797599"/>
                <a:gd name="connsiteY2" fmla="*/ 1 h 797599"/>
                <a:gd name="connsiteX3" fmla="*/ 680794 w 797599"/>
                <a:gd name="connsiteY3" fmla="*/ 116807 h 797599"/>
                <a:gd name="connsiteX4" fmla="*/ 797599 w 797599"/>
                <a:gd name="connsiteY4" fmla="*/ 398801 h 797599"/>
                <a:gd name="connsiteX5" fmla="*/ 680793 w 797599"/>
                <a:gd name="connsiteY5" fmla="*/ 680795 h 797599"/>
                <a:gd name="connsiteX6" fmla="*/ 398799 w 797599"/>
                <a:gd name="connsiteY6" fmla="*/ 797601 h 797599"/>
                <a:gd name="connsiteX7" fmla="*/ 116805 w 797599"/>
                <a:gd name="connsiteY7" fmla="*/ 680795 h 797599"/>
                <a:gd name="connsiteX8" fmla="*/ -1 w 797599"/>
                <a:gd name="connsiteY8" fmla="*/ 398801 h 797599"/>
                <a:gd name="connsiteX9" fmla="*/ 0 w 797599"/>
                <a:gd name="connsiteY9" fmla="*/ 398800 h 7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599" h="797599">
                  <a:moveTo>
                    <a:pt x="0" y="398800"/>
                  </a:moveTo>
                  <a:cubicBezTo>
                    <a:pt x="0" y="293032"/>
                    <a:pt x="42017" y="191595"/>
                    <a:pt x="116806" y="116806"/>
                  </a:cubicBezTo>
                  <a:cubicBezTo>
                    <a:pt x="191596" y="42017"/>
                    <a:pt x="293032" y="0"/>
                    <a:pt x="398800" y="1"/>
                  </a:cubicBezTo>
                  <a:cubicBezTo>
                    <a:pt x="504568" y="1"/>
                    <a:pt x="606005" y="42018"/>
                    <a:pt x="680794" y="116807"/>
                  </a:cubicBezTo>
                  <a:cubicBezTo>
                    <a:pt x="755583" y="191597"/>
                    <a:pt x="797600" y="293033"/>
                    <a:pt x="797599" y="398801"/>
                  </a:cubicBezTo>
                  <a:cubicBezTo>
                    <a:pt x="797599" y="504569"/>
                    <a:pt x="755583" y="606006"/>
                    <a:pt x="680793" y="680795"/>
                  </a:cubicBezTo>
                  <a:cubicBezTo>
                    <a:pt x="606003" y="755585"/>
                    <a:pt x="504567" y="797601"/>
                    <a:pt x="398799" y="797601"/>
                  </a:cubicBezTo>
                  <a:cubicBezTo>
                    <a:pt x="293031" y="797601"/>
                    <a:pt x="191594" y="755585"/>
                    <a:pt x="116805" y="680795"/>
                  </a:cubicBezTo>
                  <a:cubicBezTo>
                    <a:pt x="42016" y="606005"/>
                    <a:pt x="-1" y="504569"/>
                    <a:pt x="-1" y="398801"/>
                  </a:cubicBezTo>
                  <a:lnTo>
                    <a:pt x="0" y="3988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236" tIns="128236" rIns="128236" bIns="128236" numCol="1" spcCol="1270" anchor="ctr" anchorCtr="0">
              <a:noAutofit/>
            </a:bodyPr>
            <a:lstStyle/>
            <a:p>
              <a:pPr lvl="0" algn="ctr" defTabSz="400050">
                <a:lnSpc>
                  <a:spcPct val="90000"/>
                </a:lnSpc>
                <a:spcBef>
                  <a:spcPct val="0"/>
                </a:spcBef>
                <a:spcAft>
                  <a:spcPct val="35000"/>
                </a:spcAft>
              </a:pPr>
              <a:r>
                <a:rPr lang="en-AU" sz="900" kern="1200" dirty="0" smtClean="0"/>
                <a:t>Vitamin C</a:t>
              </a:r>
              <a:endParaRPr lang="en-GB" sz="900" kern="1200" dirty="0"/>
            </a:p>
          </p:txBody>
        </p:sp>
        <p:sp>
          <p:nvSpPr>
            <p:cNvPr id="20" name="Freeform 19"/>
            <p:cNvSpPr/>
            <p:nvPr/>
          </p:nvSpPr>
          <p:spPr>
            <a:xfrm>
              <a:off x="7179280" y="3912433"/>
              <a:ext cx="797599" cy="797599"/>
            </a:xfrm>
            <a:custGeom>
              <a:avLst/>
              <a:gdLst>
                <a:gd name="connsiteX0" fmla="*/ 0 w 797599"/>
                <a:gd name="connsiteY0" fmla="*/ 398800 h 797599"/>
                <a:gd name="connsiteX1" fmla="*/ 116806 w 797599"/>
                <a:gd name="connsiteY1" fmla="*/ 116806 h 797599"/>
                <a:gd name="connsiteX2" fmla="*/ 398800 w 797599"/>
                <a:gd name="connsiteY2" fmla="*/ 1 h 797599"/>
                <a:gd name="connsiteX3" fmla="*/ 680794 w 797599"/>
                <a:gd name="connsiteY3" fmla="*/ 116807 h 797599"/>
                <a:gd name="connsiteX4" fmla="*/ 797599 w 797599"/>
                <a:gd name="connsiteY4" fmla="*/ 398801 h 797599"/>
                <a:gd name="connsiteX5" fmla="*/ 680793 w 797599"/>
                <a:gd name="connsiteY5" fmla="*/ 680795 h 797599"/>
                <a:gd name="connsiteX6" fmla="*/ 398799 w 797599"/>
                <a:gd name="connsiteY6" fmla="*/ 797601 h 797599"/>
                <a:gd name="connsiteX7" fmla="*/ 116805 w 797599"/>
                <a:gd name="connsiteY7" fmla="*/ 680795 h 797599"/>
                <a:gd name="connsiteX8" fmla="*/ -1 w 797599"/>
                <a:gd name="connsiteY8" fmla="*/ 398801 h 797599"/>
                <a:gd name="connsiteX9" fmla="*/ 0 w 797599"/>
                <a:gd name="connsiteY9" fmla="*/ 398800 h 7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599" h="797599">
                  <a:moveTo>
                    <a:pt x="0" y="398800"/>
                  </a:moveTo>
                  <a:cubicBezTo>
                    <a:pt x="0" y="293032"/>
                    <a:pt x="42017" y="191595"/>
                    <a:pt x="116806" y="116806"/>
                  </a:cubicBezTo>
                  <a:cubicBezTo>
                    <a:pt x="191596" y="42017"/>
                    <a:pt x="293032" y="0"/>
                    <a:pt x="398800" y="1"/>
                  </a:cubicBezTo>
                  <a:cubicBezTo>
                    <a:pt x="504568" y="1"/>
                    <a:pt x="606005" y="42018"/>
                    <a:pt x="680794" y="116807"/>
                  </a:cubicBezTo>
                  <a:cubicBezTo>
                    <a:pt x="755583" y="191597"/>
                    <a:pt x="797600" y="293033"/>
                    <a:pt x="797599" y="398801"/>
                  </a:cubicBezTo>
                  <a:cubicBezTo>
                    <a:pt x="797599" y="504569"/>
                    <a:pt x="755583" y="606006"/>
                    <a:pt x="680793" y="680795"/>
                  </a:cubicBezTo>
                  <a:cubicBezTo>
                    <a:pt x="606003" y="755585"/>
                    <a:pt x="504567" y="797601"/>
                    <a:pt x="398799" y="797601"/>
                  </a:cubicBezTo>
                  <a:cubicBezTo>
                    <a:pt x="293031" y="797601"/>
                    <a:pt x="191594" y="755585"/>
                    <a:pt x="116805" y="680795"/>
                  </a:cubicBezTo>
                  <a:cubicBezTo>
                    <a:pt x="42016" y="606005"/>
                    <a:pt x="-1" y="504569"/>
                    <a:pt x="-1" y="398801"/>
                  </a:cubicBezTo>
                  <a:lnTo>
                    <a:pt x="0" y="3988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236" tIns="128236" rIns="128236" bIns="128236" numCol="1" spcCol="1270" anchor="ctr" anchorCtr="0">
              <a:noAutofit/>
            </a:bodyPr>
            <a:lstStyle/>
            <a:p>
              <a:pPr lvl="0" algn="ctr" defTabSz="400050">
                <a:lnSpc>
                  <a:spcPct val="90000"/>
                </a:lnSpc>
                <a:spcBef>
                  <a:spcPct val="0"/>
                </a:spcBef>
                <a:spcAft>
                  <a:spcPct val="35000"/>
                </a:spcAft>
              </a:pPr>
              <a:r>
                <a:rPr lang="en-AU" sz="900" kern="1200" dirty="0" smtClean="0"/>
                <a:t>Iron tablets</a:t>
              </a:r>
              <a:endParaRPr lang="en-GB" sz="900" kern="1200" dirty="0"/>
            </a:p>
          </p:txBody>
        </p:sp>
        <p:sp>
          <p:nvSpPr>
            <p:cNvPr id="21" name="Freeform 20"/>
            <p:cNvSpPr/>
            <p:nvPr/>
          </p:nvSpPr>
          <p:spPr>
            <a:xfrm>
              <a:off x="5969588" y="2702741"/>
              <a:ext cx="797599" cy="797599"/>
            </a:xfrm>
            <a:custGeom>
              <a:avLst/>
              <a:gdLst>
                <a:gd name="connsiteX0" fmla="*/ 0 w 797599"/>
                <a:gd name="connsiteY0" fmla="*/ 398800 h 797599"/>
                <a:gd name="connsiteX1" fmla="*/ 116806 w 797599"/>
                <a:gd name="connsiteY1" fmla="*/ 116806 h 797599"/>
                <a:gd name="connsiteX2" fmla="*/ 398800 w 797599"/>
                <a:gd name="connsiteY2" fmla="*/ 1 h 797599"/>
                <a:gd name="connsiteX3" fmla="*/ 680794 w 797599"/>
                <a:gd name="connsiteY3" fmla="*/ 116807 h 797599"/>
                <a:gd name="connsiteX4" fmla="*/ 797599 w 797599"/>
                <a:gd name="connsiteY4" fmla="*/ 398801 h 797599"/>
                <a:gd name="connsiteX5" fmla="*/ 680793 w 797599"/>
                <a:gd name="connsiteY5" fmla="*/ 680795 h 797599"/>
                <a:gd name="connsiteX6" fmla="*/ 398799 w 797599"/>
                <a:gd name="connsiteY6" fmla="*/ 797601 h 797599"/>
                <a:gd name="connsiteX7" fmla="*/ 116805 w 797599"/>
                <a:gd name="connsiteY7" fmla="*/ 680795 h 797599"/>
                <a:gd name="connsiteX8" fmla="*/ -1 w 797599"/>
                <a:gd name="connsiteY8" fmla="*/ 398801 h 797599"/>
                <a:gd name="connsiteX9" fmla="*/ 0 w 797599"/>
                <a:gd name="connsiteY9" fmla="*/ 398800 h 79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599" h="797599">
                  <a:moveTo>
                    <a:pt x="0" y="398800"/>
                  </a:moveTo>
                  <a:cubicBezTo>
                    <a:pt x="0" y="293032"/>
                    <a:pt x="42017" y="191595"/>
                    <a:pt x="116806" y="116806"/>
                  </a:cubicBezTo>
                  <a:cubicBezTo>
                    <a:pt x="191596" y="42017"/>
                    <a:pt x="293032" y="0"/>
                    <a:pt x="398800" y="1"/>
                  </a:cubicBezTo>
                  <a:cubicBezTo>
                    <a:pt x="504568" y="1"/>
                    <a:pt x="606005" y="42018"/>
                    <a:pt x="680794" y="116807"/>
                  </a:cubicBezTo>
                  <a:cubicBezTo>
                    <a:pt x="755583" y="191597"/>
                    <a:pt x="797600" y="293033"/>
                    <a:pt x="797599" y="398801"/>
                  </a:cubicBezTo>
                  <a:cubicBezTo>
                    <a:pt x="797599" y="504569"/>
                    <a:pt x="755583" y="606006"/>
                    <a:pt x="680793" y="680795"/>
                  </a:cubicBezTo>
                  <a:cubicBezTo>
                    <a:pt x="606003" y="755585"/>
                    <a:pt x="504567" y="797601"/>
                    <a:pt x="398799" y="797601"/>
                  </a:cubicBezTo>
                  <a:cubicBezTo>
                    <a:pt x="293031" y="797601"/>
                    <a:pt x="191594" y="755585"/>
                    <a:pt x="116805" y="680795"/>
                  </a:cubicBezTo>
                  <a:cubicBezTo>
                    <a:pt x="42016" y="606005"/>
                    <a:pt x="-1" y="504569"/>
                    <a:pt x="-1" y="398801"/>
                  </a:cubicBezTo>
                  <a:lnTo>
                    <a:pt x="0" y="3988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236" tIns="128236" rIns="128236" bIns="128236" numCol="1" spcCol="1270" anchor="ctr" anchorCtr="0">
              <a:noAutofit/>
            </a:bodyPr>
            <a:lstStyle/>
            <a:p>
              <a:pPr lvl="0" algn="ctr" defTabSz="400050">
                <a:lnSpc>
                  <a:spcPct val="90000"/>
                </a:lnSpc>
                <a:spcBef>
                  <a:spcPct val="0"/>
                </a:spcBef>
                <a:spcAft>
                  <a:spcPct val="35000"/>
                </a:spcAft>
              </a:pPr>
              <a:r>
                <a:rPr lang="en-AU" sz="900" kern="1200" dirty="0" smtClean="0"/>
                <a:t>Fish oil tablets</a:t>
              </a:r>
              <a:endParaRPr lang="en-GB" sz="900" kern="1200" dirty="0"/>
            </a:p>
          </p:txBody>
        </p:sp>
      </p:grpSp>
      <p:pic>
        <p:nvPicPr>
          <p:cNvPr id="22" name="Picture 21"/>
          <p:cNvPicPr>
            <a:picLocks noChangeAspect="1"/>
          </p:cNvPicPr>
          <p:nvPr/>
        </p:nvPicPr>
        <p:blipFill>
          <a:blip r:embed="rId4" cstate="print"/>
          <a:stretch>
            <a:fillRect/>
          </a:stretch>
        </p:blipFill>
        <p:spPr>
          <a:xfrm>
            <a:off x="7236296" y="2499742"/>
            <a:ext cx="603914" cy="792636"/>
          </a:xfrm>
          <a:prstGeom prst="rect">
            <a:avLst/>
          </a:prstGeom>
        </p:spPr>
      </p:pic>
      <p:sp>
        <p:nvSpPr>
          <p:cNvPr id="28" name="Freeform 27"/>
          <p:cNvSpPr/>
          <p:nvPr/>
        </p:nvSpPr>
        <p:spPr>
          <a:xfrm>
            <a:off x="611560" y="1779662"/>
            <a:ext cx="2520201" cy="1851670"/>
          </a:xfrm>
          <a:custGeom>
            <a:avLst/>
            <a:gdLst>
              <a:gd name="connsiteX0" fmla="*/ 0 w 2035933"/>
              <a:gd name="connsiteY0" fmla="*/ 266949 h 1779662"/>
              <a:gd name="connsiteX1" fmla="*/ 1146102 w 2035933"/>
              <a:gd name="connsiteY1" fmla="*/ 266949 h 1779662"/>
              <a:gd name="connsiteX2" fmla="*/ 1146102 w 2035933"/>
              <a:gd name="connsiteY2" fmla="*/ 0 h 1779662"/>
              <a:gd name="connsiteX3" fmla="*/ 2035933 w 2035933"/>
              <a:gd name="connsiteY3" fmla="*/ 889831 h 1779662"/>
              <a:gd name="connsiteX4" fmla="*/ 1146102 w 2035933"/>
              <a:gd name="connsiteY4" fmla="*/ 1779662 h 1779662"/>
              <a:gd name="connsiteX5" fmla="*/ 1146102 w 2035933"/>
              <a:gd name="connsiteY5" fmla="*/ 1512713 h 1779662"/>
              <a:gd name="connsiteX6" fmla="*/ 0 w 2035933"/>
              <a:gd name="connsiteY6" fmla="*/ 1512713 h 1779662"/>
              <a:gd name="connsiteX7" fmla="*/ 0 w 2035933"/>
              <a:gd name="connsiteY7" fmla="*/ 266949 h 177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5933" h="1779662">
                <a:moveTo>
                  <a:pt x="0" y="266949"/>
                </a:moveTo>
                <a:lnTo>
                  <a:pt x="1146102" y="266949"/>
                </a:lnTo>
                <a:lnTo>
                  <a:pt x="1146102" y="0"/>
                </a:lnTo>
                <a:lnTo>
                  <a:pt x="2035933" y="889831"/>
                </a:lnTo>
                <a:lnTo>
                  <a:pt x="1146102" y="1779662"/>
                </a:lnTo>
                <a:lnTo>
                  <a:pt x="1146102" y="1512713"/>
                </a:lnTo>
                <a:lnTo>
                  <a:pt x="0" y="1512713"/>
                </a:lnTo>
                <a:lnTo>
                  <a:pt x="0" y="266949"/>
                </a:lnTo>
                <a:close/>
              </a:path>
            </a:pathLst>
          </a:custGeom>
          <a:solidFill>
            <a:srgbClr val="0070C0">
              <a:alpha val="50196"/>
            </a:srgbClr>
          </a:solidFill>
          <a:ln>
            <a:solidFill>
              <a:srgbClr val="CBCDCF"/>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303" tIns="272029" rIns="544593" bIns="272029" numCol="1" spcCol="1270" anchor="ctr" anchorCtr="0">
            <a:noAutofit/>
          </a:bodyPr>
          <a:lstStyle/>
          <a:p>
            <a:pPr lvl="0" algn="ctr" defTabSz="355600">
              <a:lnSpc>
                <a:spcPct val="90000"/>
              </a:lnSpc>
              <a:spcBef>
                <a:spcPct val="0"/>
              </a:spcBef>
              <a:spcAft>
                <a:spcPct val="35000"/>
              </a:spcAft>
            </a:pPr>
            <a:endParaRPr lang="en-GB" sz="800" kern="1200" dirty="0"/>
          </a:p>
        </p:txBody>
      </p:sp>
      <p:sp>
        <p:nvSpPr>
          <p:cNvPr id="30" name="Freeform 29"/>
          <p:cNvSpPr/>
          <p:nvPr/>
        </p:nvSpPr>
        <p:spPr>
          <a:xfrm>
            <a:off x="3203848" y="1779662"/>
            <a:ext cx="2520201" cy="1851670"/>
          </a:xfrm>
          <a:custGeom>
            <a:avLst/>
            <a:gdLst>
              <a:gd name="connsiteX0" fmla="*/ 0 w 2035933"/>
              <a:gd name="connsiteY0" fmla="*/ 266949 h 1779662"/>
              <a:gd name="connsiteX1" fmla="*/ 1146102 w 2035933"/>
              <a:gd name="connsiteY1" fmla="*/ 266949 h 1779662"/>
              <a:gd name="connsiteX2" fmla="*/ 1146102 w 2035933"/>
              <a:gd name="connsiteY2" fmla="*/ 0 h 1779662"/>
              <a:gd name="connsiteX3" fmla="*/ 2035933 w 2035933"/>
              <a:gd name="connsiteY3" fmla="*/ 889831 h 1779662"/>
              <a:gd name="connsiteX4" fmla="*/ 1146102 w 2035933"/>
              <a:gd name="connsiteY4" fmla="*/ 1779662 h 1779662"/>
              <a:gd name="connsiteX5" fmla="*/ 1146102 w 2035933"/>
              <a:gd name="connsiteY5" fmla="*/ 1512713 h 1779662"/>
              <a:gd name="connsiteX6" fmla="*/ 0 w 2035933"/>
              <a:gd name="connsiteY6" fmla="*/ 1512713 h 1779662"/>
              <a:gd name="connsiteX7" fmla="*/ 0 w 2035933"/>
              <a:gd name="connsiteY7" fmla="*/ 266949 h 177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5933" h="1779662">
                <a:moveTo>
                  <a:pt x="0" y="266949"/>
                </a:moveTo>
                <a:lnTo>
                  <a:pt x="1146102" y="266949"/>
                </a:lnTo>
                <a:lnTo>
                  <a:pt x="1146102" y="0"/>
                </a:lnTo>
                <a:lnTo>
                  <a:pt x="2035933" y="889831"/>
                </a:lnTo>
                <a:lnTo>
                  <a:pt x="1146102" y="1779662"/>
                </a:lnTo>
                <a:lnTo>
                  <a:pt x="1146102" y="1512713"/>
                </a:lnTo>
                <a:lnTo>
                  <a:pt x="0" y="1512713"/>
                </a:lnTo>
                <a:lnTo>
                  <a:pt x="0" y="266949"/>
                </a:lnTo>
                <a:close/>
              </a:path>
            </a:pathLst>
          </a:custGeom>
          <a:solidFill>
            <a:srgbClr val="DBCAEE"/>
          </a:solidFill>
          <a:ln>
            <a:solidFill>
              <a:srgbClr val="CBCDCF"/>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9304" tIns="272029" rIns="544592" bIns="272029" numCol="1" spcCol="1270" anchor="ctr" anchorCtr="0">
            <a:noAutofit/>
          </a:bodyPr>
          <a:lstStyle/>
          <a:p>
            <a:pPr lvl="0" algn="ctr" defTabSz="355600">
              <a:lnSpc>
                <a:spcPct val="90000"/>
              </a:lnSpc>
              <a:spcBef>
                <a:spcPct val="0"/>
              </a:spcBef>
              <a:spcAft>
                <a:spcPct val="35000"/>
              </a:spcAft>
            </a:pPr>
            <a:endParaRPr lang="en-GB" sz="800" kern="1200" dirty="0"/>
          </a:p>
        </p:txBody>
      </p:sp>
      <p:sp>
        <p:nvSpPr>
          <p:cNvPr id="32" name="TextBox 31"/>
          <p:cNvSpPr txBox="1"/>
          <p:nvPr/>
        </p:nvSpPr>
        <p:spPr>
          <a:xfrm>
            <a:off x="683568" y="2139702"/>
            <a:ext cx="1944216" cy="1107996"/>
          </a:xfrm>
          <a:prstGeom prst="rect">
            <a:avLst/>
          </a:prstGeom>
          <a:noFill/>
        </p:spPr>
        <p:txBody>
          <a:bodyPr wrap="square" rtlCol="0">
            <a:spAutoFit/>
          </a:bodyPr>
          <a:lstStyle/>
          <a:p>
            <a:pPr lvl="0"/>
            <a:r>
              <a:rPr lang="en-AU" sz="1600" dirty="0" smtClean="0">
                <a:solidFill>
                  <a:srgbClr val="002060"/>
                </a:solidFill>
              </a:rPr>
              <a:t>Contains </a:t>
            </a:r>
            <a:br>
              <a:rPr lang="en-AU" sz="1600" dirty="0" smtClean="0">
                <a:solidFill>
                  <a:srgbClr val="002060"/>
                </a:solidFill>
              </a:rPr>
            </a:br>
            <a:r>
              <a:rPr lang="en-AU" sz="1600" dirty="0" smtClean="0">
                <a:solidFill>
                  <a:srgbClr val="002060"/>
                </a:solidFill>
              </a:rPr>
              <a:t>pre-approved </a:t>
            </a:r>
            <a:br>
              <a:rPr lang="en-AU" sz="1600" dirty="0" smtClean="0">
                <a:solidFill>
                  <a:srgbClr val="002060"/>
                </a:solidFill>
              </a:rPr>
            </a:br>
            <a:r>
              <a:rPr lang="en-AU" sz="1600" dirty="0" smtClean="0">
                <a:solidFill>
                  <a:srgbClr val="002060"/>
                </a:solidFill>
              </a:rPr>
              <a:t>low-risk ingredients </a:t>
            </a:r>
            <a:endParaRPr lang="en-GB" sz="1600" dirty="0" smtClean="0"/>
          </a:p>
          <a:p>
            <a:endParaRPr lang="en-GB" dirty="0"/>
          </a:p>
        </p:txBody>
      </p:sp>
      <p:sp>
        <p:nvSpPr>
          <p:cNvPr id="33" name="TextBox 32"/>
          <p:cNvSpPr txBox="1"/>
          <p:nvPr/>
        </p:nvSpPr>
        <p:spPr>
          <a:xfrm>
            <a:off x="3275856" y="1995686"/>
            <a:ext cx="2304256" cy="1600438"/>
          </a:xfrm>
          <a:prstGeom prst="rect">
            <a:avLst/>
          </a:prstGeom>
          <a:noFill/>
        </p:spPr>
        <p:txBody>
          <a:bodyPr wrap="square" rtlCol="0">
            <a:spAutoFit/>
          </a:bodyPr>
          <a:lstStyle/>
          <a:p>
            <a:pPr lvl="0"/>
            <a:r>
              <a:rPr lang="en-AU" sz="1600" dirty="0" smtClean="0">
                <a:solidFill>
                  <a:srgbClr val="002060"/>
                </a:solidFill>
              </a:rPr>
              <a:t>Does not claim or </a:t>
            </a:r>
            <a:br>
              <a:rPr lang="en-AU" sz="1600" dirty="0" smtClean="0">
                <a:solidFill>
                  <a:srgbClr val="002060"/>
                </a:solidFill>
              </a:rPr>
            </a:br>
            <a:r>
              <a:rPr lang="en-AU" sz="1600" dirty="0" smtClean="0">
                <a:solidFill>
                  <a:srgbClr val="002060"/>
                </a:solidFill>
              </a:rPr>
              <a:t>imply it will be useful</a:t>
            </a:r>
            <a:br>
              <a:rPr lang="en-AU" sz="1600" dirty="0" smtClean="0">
                <a:solidFill>
                  <a:srgbClr val="002060"/>
                </a:solidFill>
              </a:rPr>
            </a:br>
            <a:r>
              <a:rPr lang="en-AU" sz="1600" dirty="0" smtClean="0">
                <a:solidFill>
                  <a:srgbClr val="002060"/>
                </a:solidFill>
              </a:rPr>
              <a:t>in the treatment or prevention of serious illnesses </a:t>
            </a:r>
            <a:endParaRPr lang="en-GB" sz="1600" dirty="0" smtClean="0"/>
          </a:p>
          <a:p>
            <a:endParaRPr lang="en-GB"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71550"/>
            <a:ext cx="8280920" cy="540060"/>
          </a:xfrm>
        </p:spPr>
        <p:txBody>
          <a:bodyPr>
            <a:noAutofit/>
          </a:bodyPr>
          <a:lstStyle/>
          <a:p>
            <a:r>
              <a:rPr lang="en-AU" sz="3000" dirty="0" smtClean="0"/>
              <a:t>Patients sometimes need special access</a:t>
            </a:r>
            <a:endParaRPr lang="en-AU" sz="3000" dirty="0"/>
          </a:p>
        </p:txBody>
      </p:sp>
      <p:sp>
        <p:nvSpPr>
          <p:cNvPr id="13" name="Slide Number Placeholder 12"/>
          <p:cNvSpPr>
            <a:spLocks noGrp="1"/>
          </p:cNvSpPr>
          <p:nvPr>
            <p:ph type="sldNum" sz="quarter" idx="12"/>
          </p:nvPr>
        </p:nvSpPr>
        <p:spPr/>
        <p:txBody>
          <a:bodyPr/>
          <a:lstStyle/>
          <a:p>
            <a:fld id="{88965FCB-C193-47C7-BA9B-8925BE36D90A}" type="slidenum">
              <a:rPr lang="en-AU" smtClean="0"/>
              <a:pPr/>
              <a:t>34</a:t>
            </a:fld>
            <a:endParaRPr lang="en-AU" dirty="0"/>
          </a:p>
        </p:txBody>
      </p:sp>
      <p:sp>
        <p:nvSpPr>
          <p:cNvPr id="67" name="Freeform 66"/>
          <p:cNvSpPr/>
          <p:nvPr/>
        </p:nvSpPr>
        <p:spPr>
          <a:xfrm>
            <a:off x="3278263" y="2139702"/>
            <a:ext cx="2347553" cy="1003082"/>
          </a:xfrm>
          <a:custGeom>
            <a:avLst/>
            <a:gdLst>
              <a:gd name="connsiteX0" fmla="*/ 0 w 2413393"/>
              <a:gd name="connsiteY0" fmla="*/ 0 h 668907"/>
              <a:gd name="connsiteX1" fmla="*/ 2413393 w 2413393"/>
              <a:gd name="connsiteY1" fmla="*/ 0 h 668907"/>
              <a:gd name="connsiteX2" fmla="*/ 2413393 w 2413393"/>
              <a:gd name="connsiteY2" fmla="*/ 668907 h 668907"/>
              <a:gd name="connsiteX3" fmla="*/ 0 w 2413393"/>
              <a:gd name="connsiteY3" fmla="*/ 668907 h 668907"/>
              <a:gd name="connsiteX4" fmla="*/ 0 w 2413393"/>
              <a:gd name="connsiteY4" fmla="*/ 0 h 66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393" h="668907">
                <a:moveTo>
                  <a:pt x="0" y="0"/>
                </a:moveTo>
                <a:lnTo>
                  <a:pt x="2413393" y="0"/>
                </a:lnTo>
                <a:lnTo>
                  <a:pt x="2413393" y="668907"/>
                </a:lnTo>
                <a:lnTo>
                  <a:pt x="0" y="66890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AU" sz="1600" kern="1200" dirty="0" smtClean="0">
                <a:solidFill>
                  <a:schemeClr val="bg1"/>
                </a:solidFill>
              </a:rPr>
              <a:t>Special Access Scheme </a:t>
            </a:r>
            <a:r>
              <a:rPr lang="en-AU" sz="1600" kern="1200" dirty="0" smtClean="0"/>
              <a:t>(SAS) </a:t>
            </a:r>
            <a:endParaRPr lang="en-AU" sz="1600" kern="1200" dirty="0"/>
          </a:p>
        </p:txBody>
      </p:sp>
      <p:sp>
        <p:nvSpPr>
          <p:cNvPr id="68" name="Freeform 67"/>
          <p:cNvSpPr/>
          <p:nvPr/>
        </p:nvSpPr>
        <p:spPr>
          <a:xfrm>
            <a:off x="3275856" y="3142784"/>
            <a:ext cx="2347553" cy="1635319"/>
          </a:xfrm>
          <a:custGeom>
            <a:avLst/>
            <a:gdLst>
              <a:gd name="connsiteX0" fmla="*/ 0 w 2413393"/>
              <a:gd name="connsiteY0" fmla="*/ 0 h 2041593"/>
              <a:gd name="connsiteX1" fmla="*/ 2413393 w 2413393"/>
              <a:gd name="connsiteY1" fmla="*/ 0 h 2041593"/>
              <a:gd name="connsiteX2" fmla="*/ 2413393 w 2413393"/>
              <a:gd name="connsiteY2" fmla="*/ 2041593 h 2041593"/>
              <a:gd name="connsiteX3" fmla="*/ 0 w 2413393"/>
              <a:gd name="connsiteY3" fmla="*/ 2041593 h 2041593"/>
              <a:gd name="connsiteX4" fmla="*/ 0 w 2413393"/>
              <a:gd name="connsiteY4" fmla="*/ 0 h 204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393" h="2041593">
                <a:moveTo>
                  <a:pt x="0" y="0"/>
                </a:moveTo>
                <a:lnTo>
                  <a:pt x="2413393" y="0"/>
                </a:lnTo>
                <a:lnTo>
                  <a:pt x="2413393" y="2041593"/>
                </a:lnTo>
                <a:lnTo>
                  <a:pt x="0" y="2041593"/>
                </a:lnTo>
                <a:lnTo>
                  <a:pt x="0" y="0"/>
                </a:lnTo>
                <a:close/>
              </a:path>
            </a:pathLst>
          </a:custGeom>
          <a:solidFill>
            <a:srgbClr val="CBCDCF"/>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l" defTabSz="622300">
              <a:lnSpc>
                <a:spcPct val="90000"/>
              </a:lnSpc>
              <a:spcBef>
                <a:spcPct val="0"/>
              </a:spcBef>
              <a:spcAft>
                <a:spcPct val="15000"/>
              </a:spcAft>
            </a:pPr>
            <a:r>
              <a:rPr lang="en-AU" sz="1400" dirty="0" smtClean="0">
                <a:solidFill>
                  <a:srgbClr val="002060"/>
                </a:solidFill>
              </a:rPr>
              <a:t>I</a:t>
            </a:r>
            <a:r>
              <a:rPr lang="en-AU" sz="1400" kern="1200" dirty="0" smtClean="0">
                <a:solidFill>
                  <a:srgbClr val="002060"/>
                </a:solidFill>
              </a:rPr>
              <a:t>mport and/or supply an unapproved therapeutic good for a single patient on a case-by-case basis</a:t>
            </a:r>
            <a:endParaRPr lang="en-AU" sz="1400" kern="1200" dirty="0">
              <a:solidFill>
                <a:srgbClr val="002060"/>
              </a:solidFill>
            </a:endParaRPr>
          </a:p>
        </p:txBody>
      </p:sp>
      <p:sp>
        <p:nvSpPr>
          <p:cNvPr id="69" name="Freeform 68"/>
          <p:cNvSpPr/>
          <p:nvPr/>
        </p:nvSpPr>
        <p:spPr>
          <a:xfrm>
            <a:off x="611560" y="2139702"/>
            <a:ext cx="2347553" cy="1003082"/>
          </a:xfrm>
          <a:custGeom>
            <a:avLst/>
            <a:gdLst>
              <a:gd name="connsiteX0" fmla="*/ 0 w 2413393"/>
              <a:gd name="connsiteY0" fmla="*/ 0 h 668907"/>
              <a:gd name="connsiteX1" fmla="*/ 2413393 w 2413393"/>
              <a:gd name="connsiteY1" fmla="*/ 0 h 668907"/>
              <a:gd name="connsiteX2" fmla="*/ 2413393 w 2413393"/>
              <a:gd name="connsiteY2" fmla="*/ 668907 h 668907"/>
              <a:gd name="connsiteX3" fmla="*/ 0 w 2413393"/>
              <a:gd name="connsiteY3" fmla="*/ 668907 h 668907"/>
              <a:gd name="connsiteX4" fmla="*/ 0 w 2413393"/>
              <a:gd name="connsiteY4" fmla="*/ 0 h 66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393" h="668907">
                <a:moveTo>
                  <a:pt x="0" y="0"/>
                </a:moveTo>
                <a:lnTo>
                  <a:pt x="2413393" y="0"/>
                </a:lnTo>
                <a:lnTo>
                  <a:pt x="2413393" y="668907"/>
                </a:lnTo>
                <a:lnTo>
                  <a:pt x="0" y="66890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AU" sz="1600" kern="1200" dirty="0" smtClean="0"/>
              <a:t>Clinical Trial Exemption (CTX) and Clinical Trial Notification (CTN) schemes </a:t>
            </a:r>
            <a:endParaRPr lang="en-AU" sz="1600" kern="1200" dirty="0"/>
          </a:p>
        </p:txBody>
      </p:sp>
      <p:sp>
        <p:nvSpPr>
          <p:cNvPr id="70" name="Freeform 69"/>
          <p:cNvSpPr/>
          <p:nvPr/>
        </p:nvSpPr>
        <p:spPr>
          <a:xfrm>
            <a:off x="611560" y="3142784"/>
            <a:ext cx="2347553" cy="1635319"/>
          </a:xfrm>
          <a:custGeom>
            <a:avLst/>
            <a:gdLst>
              <a:gd name="connsiteX0" fmla="*/ 0 w 2413393"/>
              <a:gd name="connsiteY0" fmla="*/ 0 h 2041593"/>
              <a:gd name="connsiteX1" fmla="*/ 2413393 w 2413393"/>
              <a:gd name="connsiteY1" fmla="*/ 0 h 2041593"/>
              <a:gd name="connsiteX2" fmla="*/ 2413393 w 2413393"/>
              <a:gd name="connsiteY2" fmla="*/ 2041593 h 2041593"/>
              <a:gd name="connsiteX3" fmla="*/ 0 w 2413393"/>
              <a:gd name="connsiteY3" fmla="*/ 2041593 h 2041593"/>
              <a:gd name="connsiteX4" fmla="*/ 0 w 2413393"/>
              <a:gd name="connsiteY4" fmla="*/ 0 h 204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393" h="2041593">
                <a:moveTo>
                  <a:pt x="0" y="0"/>
                </a:moveTo>
                <a:lnTo>
                  <a:pt x="2413393" y="0"/>
                </a:lnTo>
                <a:lnTo>
                  <a:pt x="2413393" y="2041593"/>
                </a:lnTo>
                <a:lnTo>
                  <a:pt x="0" y="2041593"/>
                </a:lnTo>
                <a:lnTo>
                  <a:pt x="0" y="0"/>
                </a:lnTo>
                <a:close/>
              </a:path>
            </a:pathLst>
          </a:custGeom>
          <a:solidFill>
            <a:srgbClr val="CBCDCF"/>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l" defTabSz="622300">
              <a:lnSpc>
                <a:spcPct val="90000"/>
              </a:lnSpc>
              <a:spcBef>
                <a:spcPct val="0"/>
              </a:spcBef>
              <a:spcAft>
                <a:spcPct val="15000"/>
              </a:spcAft>
            </a:pPr>
            <a:r>
              <a:rPr lang="en-AU" sz="1400" dirty="0" smtClean="0">
                <a:solidFill>
                  <a:srgbClr val="002060"/>
                </a:solidFill>
              </a:rPr>
              <a:t>A</a:t>
            </a:r>
            <a:r>
              <a:rPr lang="en-AU" sz="1400" kern="1200" dirty="0" smtClean="0">
                <a:solidFill>
                  <a:srgbClr val="002060"/>
                </a:solidFill>
              </a:rPr>
              <a:t>ccess unapproved medicines through participation in a clinical trial </a:t>
            </a:r>
            <a:endParaRPr lang="en-AU" sz="1400" kern="1200" dirty="0">
              <a:solidFill>
                <a:srgbClr val="002060"/>
              </a:solidFill>
            </a:endParaRPr>
          </a:p>
        </p:txBody>
      </p:sp>
      <p:sp>
        <p:nvSpPr>
          <p:cNvPr id="71" name="Freeform 70"/>
          <p:cNvSpPr/>
          <p:nvPr/>
        </p:nvSpPr>
        <p:spPr>
          <a:xfrm>
            <a:off x="5966387" y="2139702"/>
            <a:ext cx="2347553" cy="1003082"/>
          </a:xfrm>
          <a:custGeom>
            <a:avLst/>
            <a:gdLst>
              <a:gd name="connsiteX0" fmla="*/ 0 w 2413393"/>
              <a:gd name="connsiteY0" fmla="*/ 0 h 668907"/>
              <a:gd name="connsiteX1" fmla="*/ 2413393 w 2413393"/>
              <a:gd name="connsiteY1" fmla="*/ 0 h 668907"/>
              <a:gd name="connsiteX2" fmla="*/ 2413393 w 2413393"/>
              <a:gd name="connsiteY2" fmla="*/ 668907 h 668907"/>
              <a:gd name="connsiteX3" fmla="*/ 0 w 2413393"/>
              <a:gd name="connsiteY3" fmla="*/ 668907 h 668907"/>
              <a:gd name="connsiteX4" fmla="*/ 0 w 2413393"/>
              <a:gd name="connsiteY4" fmla="*/ 0 h 66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393" h="668907">
                <a:moveTo>
                  <a:pt x="0" y="0"/>
                </a:moveTo>
                <a:lnTo>
                  <a:pt x="2413393" y="0"/>
                </a:lnTo>
                <a:lnTo>
                  <a:pt x="2413393" y="668907"/>
                </a:lnTo>
                <a:lnTo>
                  <a:pt x="0" y="66890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AU" sz="1600" kern="1200" dirty="0" smtClean="0"/>
              <a:t>Authorised Prescribers </a:t>
            </a:r>
            <a:endParaRPr lang="en-AU" sz="1600" kern="1200" dirty="0"/>
          </a:p>
        </p:txBody>
      </p:sp>
      <p:sp>
        <p:nvSpPr>
          <p:cNvPr id="72" name="Freeform 71"/>
          <p:cNvSpPr/>
          <p:nvPr/>
        </p:nvSpPr>
        <p:spPr>
          <a:xfrm>
            <a:off x="5968983" y="3142784"/>
            <a:ext cx="2347553" cy="1633472"/>
          </a:xfrm>
          <a:custGeom>
            <a:avLst/>
            <a:gdLst>
              <a:gd name="connsiteX0" fmla="*/ 0 w 2413393"/>
              <a:gd name="connsiteY0" fmla="*/ 0 h 2041593"/>
              <a:gd name="connsiteX1" fmla="*/ 2413393 w 2413393"/>
              <a:gd name="connsiteY1" fmla="*/ 0 h 2041593"/>
              <a:gd name="connsiteX2" fmla="*/ 2413393 w 2413393"/>
              <a:gd name="connsiteY2" fmla="*/ 2041593 h 2041593"/>
              <a:gd name="connsiteX3" fmla="*/ 0 w 2413393"/>
              <a:gd name="connsiteY3" fmla="*/ 2041593 h 2041593"/>
              <a:gd name="connsiteX4" fmla="*/ 0 w 2413393"/>
              <a:gd name="connsiteY4" fmla="*/ 0 h 2041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393" h="2041593">
                <a:moveTo>
                  <a:pt x="0" y="0"/>
                </a:moveTo>
                <a:lnTo>
                  <a:pt x="2413393" y="0"/>
                </a:lnTo>
                <a:lnTo>
                  <a:pt x="2413393" y="2041593"/>
                </a:lnTo>
                <a:lnTo>
                  <a:pt x="0" y="2041593"/>
                </a:lnTo>
                <a:lnTo>
                  <a:pt x="0" y="0"/>
                </a:lnTo>
                <a:close/>
              </a:path>
            </a:pathLst>
          </a:custGeom>
          <a:solidFill>
            <a:srgbClr val="CBCDCF"/>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0" lvl="1" algn="l" defTabSz="622300">
              <a:lnSpc>
                <a:spcPct val="90000"/>
              </a:lnSpc>
              <a:spcBef>
                <a:spcPct val="0"/>
              </a:spcBef>
              <a:spcAft>
                <a:spcPct val="15000"/>
              </a:spcAft>
            </a:pPr>
            <a:r>
              <a:rPr lang="en-AU" sz="1400" dirty="0" smtClean="0">
                <a:solidFill>
                  <a:srgbClr val="002060"/>
                </a:solidFill>
              </a:rPr>
              <a:t>A</a:t>
            </a:r>
            <a:r>
              <a:rPr lang="en-AU" sz="1400" kern="1200" dirty="0" smtClean="0">
                <a:solidFill>
                  <a:srgbClr val="002060"/>
                </a:solidFill>
              </a:rPr>
              <a:t>uthorised prescribers can prescribe a specified therapeutic good (more than once) to a</a:t>
            </a:r>
            <a:r>
              <a:rPr lang="en-AU" sz="1400" dirty="0" smtClean="0">
                <a:solidFill>
                  <a:srgbClr val="002060"/>
                </a:solidFill>
              </a:rPr>
              <a:t> </a:t>
            </a:r>
            <a:r>
              <a:rPr lang="en-AU" sz="1400" kern="1200" dirty="0" smtClean="0">
                <a:solidFill>
                  <a:srgbClr val="002060"/>
                </a:solidFill>
              </a:rPr>
              <a:t>patient </a:t>
            </a:r>
            <a:br>
              <a:rPr lang="en-AU" sz="1400" kern="1200" dirty="0" smtClean="0">
                <a:solidFill>
                  <a:srgbClr val="002060"/>
                </a:solidFill>
              </a:rPr>
            </a:br>
            <a:r>
              <a:rPr lang="en-AU" sz="1400" kern="1200" dirty="0" smtClean="0">
                <a:solidFill>
                  <a:srgbClr val="002060"/>
                </a:solidFill>
              </a:rPr>
              <a:t>with a particular </a:t>
            </a:r>
            <a:br>
              <a:rPr lang="en-AU" sz="1400" kern="1200" dirty="0" smtClean="0">
                <a:solidFill>
                  <a:srgbClr val="002060"/>
                </a:solidFill>
              </a:rPr>
            </a:br>
            <a:r>
              <a:rPr lang="en-AU" sz="1400" kern="1200" dirty="0" smtClean="0">
                <a:solidFill>
                  <a:srgbClr val="002060"/>
                </a:solidFill>
              </a:rPr>
              <a:t>medical condition </a:t>
            </a:r>
            <a:endParaRPr lang="en-AU" sz="1400" kern="1200" dirty="0">
              <a:solidFill>
                <a:srgbClr val="002060"/>
              </a:solidFill>
            </a:endParaRPr>
          </a:p>
        </p:txBody>
      </p:sp>
      <p:pic>
        <p:nvPicPr>
          <p:cNvPr id="74" name="Picture 73" descr="people-con-doctorwithMRIscan-20435924.jpg"/>
          <p:cNvPicPr>
            <a:picLocks noChangeAspect="1"/>
          </p:cNvPicPr>
          <p:nvPr/>
        </p:nvPicPr>
        <p:blipFill>
          <a:blip r:embed="rId3" cstate="print"/>
          <a:srcRect t="13351" b="19896"/>
          <a:stretch>
            <a:fillRect/>
          </a:stretch>
        </p:blipFill>
        <p:spPr>
          <a:xfrm>
            <a:off x="7452440" y="4011910"/>
            <a:ext cx="1080000" cy="1080120"/>
          </a:xfrm>
          <a:prstGeom prst="ellipse">
            <a:avLst/>
          </a:prstGeom>
        </p:spPr>
      </p:pic>
      <p:pic>
        <p:nvPicPr>
          <p:cNvPr id="75" name="Picture 74" descr="people-mp-surgeons-000008287798.jpg"/>
          <p:cNvPicPr>
            <a:picLocks noChangeAspect="1"/>
          </p:cNvPicPr>
          <p:nvPr/>
        </p:nvPicPr>
        <p:blipFill>
          <a:blip r:embed="rId4" cstate="print"/>
          <a:srcRect l="8602" r="24783"/>
          <a:stretch>
            <a:fillRect/>
          </a:stretch>
        </p:blipFill>
        <p:spPr>
          <a:xfrm>
            <a:off x="2109407" y="4012030"/>
            <a:ext cx="1080120" cy="1080000"/>
          </a:xfrm>
          <a:prstGeom prst="ellipse">
            <a:avLst/>
          </a:prstGeom>
        </p:spPr>
      </p:pic>
      <p:pic>
        <p:nvPicPr>
          <p:cNvPr id="76" name="Picture 75" descr="people-con-womanscientistandmicroscope-18254239.jpg"/>
          <p:cNvPicPr>
            <a:picLocks noChangeAspect="1"/>
          </p:cNvPicPr>
          <p:nvPr/>
        </p:nvPicPr>
        <p:blipFill>
          <a:blip r:embed="rId5" cstate="print"/>
          <a:srcRect l="26646" r="6739"/>
          <a:stretch>
            <a:fillRect/>
          </a:stretch>
        </p:blipFill>
        <p:spPr>
          <a:xfrm>
            <a:off x="4716016" y="4012030"/>
            <a:ext cx="1080120" cy="1080000"/>
          </a:xfrm>
          <a:prstGeom prst="ellipse">
            <a:avLst/>
          </a:prstGeom>
        </p:spPr>
      </p:pic>
      <p:cxnSp>
        <p:nvCxnSpPr>
          <p:cNvPr id="15" name="Straight Connector 14"/>
          <p:cNvCxnSpPr/>
          <p:nvPr/>
        </p:nvCxnSpPr>
        <p:spPr>
          <a:xfrm>
            <a:off x="8244408" y="699542"/>
            <a:ext cx="0" cy="576064"/>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88224" y="1275606"/>
            <a:ext cx="1656184"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1560" y="1347614"/>
            <a:ext cx="7704856" cy="646331"/>
          </a:xfrm>
          <a:prstGeom prst="rect">
            <a:avLst/>
          </a:prstGeom>
          <a:solidFill>
            <a:srgbClr val="C8D88B"/>
          </a:solidFill>
        </p:spPr>
        <p:txBody>
          <a:bodyPr wrap="square" rtlCol="0">
            <a:spAutoFit/>
          </a:bodyPr>
          <a:lstStyle/>
          <a:p>
            <a:r>
              <a:rPr lang="en-AU" dirty="0" smtClean="0">
                <a:solidFill>
                  <a:srgbClr val="002060"/>
                </a:solidFill>
              </a:rPr>
              <a:t>We help health professionals gain access to products that their patients need, but which have not been approved for use in Australia. </a:t>
            </a:r>
            <a:endParaRPr lang="en-AU" dirty="0">
              <a:solidFill>
                <a:srgbClr val="00206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8965FCB-C193-47C7-BA9B-8925BE36D90A}" type="slidenum">
              <a:rPr lang="en-AU" smtClean="0"/>
              <a:pPr/>
              <a:t>35</a:t>
            </a:fld>
            <a:endParaRPr lang="en-AU" dirty="0"/>
          </a:p>
        </p:txBody>
      </p:sp>
      <p:pic>
        <p:nvPicPr>
          <p:cNvPr id="22" name="Picture 21"/>
          <p:cNvPicPr>
            <a:picLocks noChangeAspect="1"/>
          </p:cNvPicPr>
          <p:nvPr/>
        </p:nvPicPr>
        <p:blipFill>
          <a:blip r:embed="rId3" cstate="print"/>
          <a:stretch>
            <a:fillRect/>
          </a:stretch>
        </p:blipFill>
        <p:spPr>
          <a:xfrm>
            <a:off x="7236296" y="2499742"/>
            <a:ext cx="603914" cy="792636"/>
          </a:xfrm>
          <a:prstGeom prst="rect">
            <a:avLst/>
          </a:prstGeom>
        </p:spPr>
      </p:pic>
      <p:pic>
        <p:nvPicPr>
          <p:cNvPr id="25" name="Picture 2" descr="C:\Users\murphc\Downloads\iStock_000009763277Large.jpg"/>
          <p:cNvPicPr>
            <a:picLocks noChangeAspect="1" noChangeArrowheads="1"/>
          </p:cNvPicPr>
          <p:nvPr/>
        </p:nvPicPr>
        <p:blipFill>
          <a:blip r:embed="rId4" cstate="print"/>
          <a:srcRect/>
          <a:stretch>
            <a:fillRect/>
          </a:stretch>
        </p:blipFill>
        <p:spPr bwMode="auto">
          <a:xfrm>
            <a:off x="-1476672" y="666000"/>
            <a:ext cx="6185925" cy="4639444"/>
          </a:xfrm>
          <a:prstGeom prst="rect">
            <a:avLst/>
          </a:prstGeom>
          <a:noFill/>
        </p:spPr>
      </p:pic>
      <p:sp>
        <p:nvSpPr>
          <p:cNvPr id="26" name="Title 1"/>
          <p:cNvSpPr txBox="1">
            <a:spLocks/>
          </p:cNvSpPr>
          <p:nvPr/>
        </p:nvSpPr>
        <p:spPr>
          <a:xfrm>
            <a:off x="4427984" y="843558"/>
            <a:ext cx="7920880" cy="540060"/>
          </a:xfrm>
          <a:prstGeom prst="rect">
            <a:avLst/>
          </a:prstGeom>
          <a:noFill/>
        </p:spPr>
        <p:txBody>
          <a:bodyPr vert="horz"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3000" b="1" i="0" u="none" strike="noStrike" kern="1200" cap="none" spc="0" normalizeH="0" baseline="0" noProof="0" dirty="0" smtClean="0">
                <a:ln>
                  <a:noFill/>
                </a:ln>
                <a:solidFill>
                  <a:schemeClr val="accent2"/>
                </a:solidFill>
                <a:effectLst/>
                <a:uLnTx/>
                <a:uFillTx/>
                <a:latin typeface="+mj-lt"/>
                <a:ea typeface="+mj-ea"/>
                <a:cs typeface="+mj-cs"/>
              </a:rPr>
              <a:t>Advertising medicines  </a:t>
            </a:r>
            <a:r>
              <a:rPr kumimoji="0" lang="en-AU" sz="3800" b="1" i="0" u="none" strike="noStrike" kern="1200" cap="none" spc="0" normalizeH="0" baseline="0" noProof="0" dirty="0" smtClean="0">
                <a:ln>
                  <a:noFill/>
                </a:ln>
                <a:solidFill>
                  <a:schemeClr val="accent2"/>
                </a:solidFill>
                <a:effectLst/>
                <a:uLnTx/>
                <a:uFillTx/>
                <a:latin typeface="+mj-lt"/>
                <a:ea typeface="+mj-ea"/>
                <a:cs typeface="+mj-cs"/>
              </a:rPr>
              <a:t/>
            </a:r>
            <a:br>
              <a:rPr kumimoji="0" lang="en-AU" sz="3800" b="1" i="0" u="none" strike="noStrike" kern="1200" cap="none" spc="0" normalizeH="0" baseline="0" noProof="0" dirty="0" smtClean="0">
                <a:ln>
                  <a:noFill/>
                </a:ln>
                <a:solidFill>
                  <a:schemeClr val="accent2"/>
                </a:solidFill>
                <a:effectLst/>
                <a:uLnTx/>
                <a:uFillTx/>
                <a:latin typeface="+mj-lt"/>
                <a:ea typeface="+mj-ea"/>
                <a:cs typeface="+mj-cs"/>
              </a:rPr>
            </a:br>
            <a:r>
              <a:rPr kumimoji="0" lang="en-AU" sz="2800" b="1" i="0" u="none" strike="noStrike" kern="1200" cap="none" spc="0" normalizeH="0" baseline="0" noProof="0" dirty="0" smtClean="0">
                <a:ln>
                  <a:noFill/>
                </a:ln>
                <a:solidFill>
                  <a:srgbClr val="002060"/>
                </a:solidFill>
                <a:effectLst/>
                <a:uLnTx/>
                <a:uFillTx/>
                <a:latin typeface="+mj-lt"/>
                <a:ea typeface="+mj-ea"/>
                <a:cs typeface="+mj-cs"/>
              </a:rPr>
              <a:t>It’s important</a:t>
            </a:r>
            <a:endParaRPr kumimoji="0" lang="en-AU" sz="2800" b="1" i="0" u="none" strike="noStrike" kern="1200" cap="none" spc="0" normalizeH="0" baseline="0" noProof="0" dirty="0">
              <a:ln>
                <a:noFill/>
              </a:ln>
              <a:solidFill>
                <a:srgbClr val="002060"/>
              </a:solidFill>
              <a:effectLst/>
              <a:uLnTx/>
              <a:uFillTx/>
              <a:latin typeface="+mj-lt"/>
              <a:ea typeface="+mj-ea"/>
              <a:cs typeface="+mj-cs"/>
            </a:endParaRPr>
          </a:p>
        </p:txBody>
      </p:sp>
      <p:sp>
        <p:nvSpPr>
          <p:cNvPr id="27" name="Content Placeholder 3"/>
          <p:cNvSpPr>
            <a:spLocks noGrp="1"/>
          </p:cNvSpPr>
          <p:nvPr>
            <p:ph sz="half" idx="13"/>
          </p:nvPr>
        </p:nvSpPr>
        <p:spPr>
          <a:xfrm>
            <a:off x="4499992" y="2283718"/>
            <a:ext cx="4536504" cy="1800200"/>
          </a:xfrm>
          <a:solidFill>
            <a:srgbClr val="C8D88B"/>
          </a:solidFill>
        </p:spPr>
        <p:txBody>
          <a:bodyPr>
            <a:normAutofit/>
          </a:bodyPr>
          <a:lstStyle/>
          <a:p>
            <a:pPr indent="-180000">
              <a:buFont typeface="Arial" pitchFamily="34" charset="0"/>
              <a:buChar char="•"/>
            </a:pPr>
            <a:endParaRPr lang="en-AU" sz="800" b="0" dirty="0" smtClean="0">
              <a:solidFill>
                <a:srgbClr val="002060"/>
              </a:solidFill>
            </a:endParaRPr>
          </a:p>
          <a:p>
            <a:pPr indent="-180000">
              <a:buFont typeface="Arial" pitchFamily="34" charset="0"/>
              <a:buChar char="•"/>
            </a:pPr>
            <a:r>
              <a:rPr lang="en-AU" sz="1800" b="0" dirty="0" smtClean="0">
                <a:solidFill>
                  <a:srgbClr val="002060"/>
                </a:solidFill>
              </a:rPr>
              <a:t>The labelling, packaging and description of what the medicine should be used for are all regulated by the TGA</a:t>
            </a:r>
          </a:p>
          <a:p>
            <a:pPr indent="-180000">
              <a:buFont typeface="Arial" pitchFamily="34" charset="0"/>
              <a:buChar char="•"/>
            </a:pPr>
            <a:r>
              <a:rPr lang="en-AU" sz="1800" b="0" dirty="0" smtClean="0">
                <a:solidFill>
                  <a:srgbClr val="002060"/>
                </a:solidFill>
              </a:rPr>
              <a:t>Advertising of prescription medicines to consumers is illegal in Australia</a:t>
            </a:r>
            <a:endParaRPr lang="en-AU" dirty="0" smtClean="0"/>
          </a:p>
          <a:p>
            <a:endParaRPr lang="en-A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699542"/>
            <a:ext cx="8280920" cy="540060"/>
          </a:xfrm>
        </p:spPr>
        <p:txBody>
          <a:bodyPr>
            <a:noAutofit/>
          </a:bodyPr>
          <a:lstStyle/>
          <a:p>
            <a:r>
              <a:rPr lang="en-AU" sz="2800" dirty="0" smtClean="0"/>
              <a:t>Changing medicine technologies </a:t>
            </a:r>
            <a:endParaRPr lang="en-GB" sz="2800" dirty="0"/>
          </a:p>
        </p:txBody>
      </p:sp>
      <p:sp>
        <p:nvSpPr>
          <p:cNvPr id="5" name="Slide Number Placeholder 4"/>
          <p:cNvSpPr>
            <a:spLocks noGrp="1"/>
          </p:cNvSpPr>
          <p:nvPr>
            <p:ph type="sldNum" sz="quarter" idx="12"/>
          </p:nvPr>
        </p:nvSpPr>
        <p:spPr/>
        <p:txBody>
          <a:bodyPr/>
          <a:lstStyle/>
          <a:p>
            <a:fld id="{88965FCB-C193-47C7-BA9B-8925BE36D90A}" type="slidenum">
              <a:rPr lang="en-AU" smtClean="0"/>
              <a:pPr/>
              <a:t>36</a:t>
            </a:fld>
            <a:endParaRPr lang="en-AU" dirty="0"/>
          </a:p>
        </p:txBody>
      </p:sp>
      <p:grpSp>
        <p:nvGrpSpPr>
          <p:cNvPr id="9" name="Group 8"/>
          <p:cNvGrpSpPr/>
          <p:nvPr/>
        </p:nvGrpSpPr>
        <p:grpSpPr>
          <a:xfrm>
            <a:off x="409745" y="843558"/>
            <a:ext cx="7601417" cy="4220308"/>
            <a:chOff x="409745" y="923192"/>
            <a:chExt cx="7601417" cy="4220308"/>
          </a:xfrm>
        </p:grpSpPr>
        <p:sp>
          <p:nvSpPr>
            <p:cNvPr id="10" name="Freeform 9"/>
            <p:cNvSpPr/>
            <p:nvPr/>
          </p:nvSpPr>
          <p:spPr>
            <a:xfrm>
              <a:off x="409745" y="923192"/>
              <a:ext cx="7601417" cy="1106652"/>
            </a:xfrm>
            <a:custGeom>
              <a:avLst/>
              <a:gdLst>
                <a:gd name="connsiteX0" fmla="*/ 0 w 7601417"/>
                <a:gd name="connsiteY0" fmla="*/ 276663 h 1106652"/>
                <a:gd name="connsiteX1" fmla="*/ 7048091 w 7601417"/>
                <a:gd name="connsiteY1" fmla="*/ 276663 h 1106652"/>
                <a:gd name="connsiteX2" fmla="*/ 7048091 w 7601417"/>
                <a:gd name="connsiteY2" fmla="*/ 0 h 1106652"/>
                <a:gd name="connsiteX3" fmla="*/ 7601417 w 7601417"/>
                <a:gd name="connsiteY3" fmla="*/ 553326 h 1106652"/>
                <a:gd name="connsiteX4" fmla="*/ 7048091 w 7601417"/>
                <a:gd name="connsiteY4" fmla="*/ 1106652 h 1106652"/>
                <a:gd name="connsiteX5" fmla="*/ 7048091 w 7601417"/>
                <a:gd name="connsiteY5" fmla="*/ 829989 h 1106652"/>
                <a:gd name="connsiteX6" fmla="*/ 0 w 7601417"/>
                <a:gd name="connsiteY6" fmla="*/ 829989 h 1106652"/>
                <a:gd name="connsiteX7" fmla="*/ 0 w 7601417"/>
                <a:gd name="connsiteY7" fmla="*/ 276663 h 110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01417" h="1106652">
                  <a:moveTo>
                    <a:pt x="0" y="276663"/>
                  </a:moveTo>
                  <a:lnTo>
                    <a:pt x="7048091" y="276663"/>
                  </a:lnTo>
                  <a:lnTo>
                    <a:pt x="7048091" y="0"/>
                  </a:lnTo>
                  <a:lnTo>
                    <a:pt x="7601417" y="553326"/>
                  </a:lnTo>
                  <a:lnTo>
                    <a:pt x="7048091" y="1106652"/>
                  </a:lnTo>
                  <a:lnTo>
                    <a:pt x="7048091" y="829989"/>
                  </a:lnTo>
                  <a:lnTo>
                    <a:pt x="0" y="829989"/>
                  </a:lnTo>
                  <a:lnTo>
                    <a:pt x="0" y="2766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60483" rIns="530663" bIns="452344" numCol="1" spcCol="1270" anchor="ctr" anchorCtr="0">
              <a:noAutofit/>
            </a:bodyPr>
            <a:lstStyle/>
            <a:p>
              <a:pPr lvl="0" algn="l" defTabSz="977900">
                <a:lnSpc>
                  <a:spcPct val="90000"/>
                </a:lnSpc>
                <a:spcBef>
                  <a:spcPct val="0"/>
                </a:spcBef>
                <a:spcAft>
                  <a:spcPct val="35000"/>
                </a:spcAft>
              </a:pPr>
              <a:r>
                <a:rPr lang="en-AU" sz="2200" kern="1200" dirty="0" smtClean="0"/>
                <a:t>1960s</a:t>
              </a:r>
              <a:endParaRPr lang="en-AU" sz="2200" kern="1200" dirty="0"/>
            </a:p>
          </p:txBody>
        </p:sp>
        <p:sp>
          <p:nvSpPr>
            <p:cNvPr id="11" name="Freeform 10"/>
            <p:cNvSpPr/>
            <p:nvPr/>
          </p:nvSpPr>
          <p:spPr>
            <a:xfrm>
              <a:off x="409745" y="1806195"/>
              <a:ext cx="1752126" cy="1989691"/>
            </a:xfrm>
            <a:custGeom>
              <a:avLst/>
              <a:gdLst>
                <a:gd name="connsiteX0" fmla="*/ 0 w 1752126"/>
                <a:gd name="connsiteY0" fmla="*/ 0 h 2046972"/>
                <a:gd name="connsiteX1" fmla="*/ 1752126 w 1752126"/>
                <a:gd name="connsiteY1" fmla="*/ 0 h 2046972"/>
                <a:gd name="connsiteX2" fmla="*/ 1752126 w 1752126"/>
                <a:gd name="connsiteY2" fmla="*/ 2046972 h 2046972"/>
                <a:gd name="connsiteX3" fmla="*/ 0 w 1752126"/>
                <a:gd name="connsiteY3" fmla="*/ 2046972 h 2046972"/>
                <a:gd name="connsiteX4" fmla="*/ 0 w 1752126"/>
                <a:gd name="connsiteY4" fmla="*/ 0 h 2046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26" h="2046972">
                  <a:moveTo>
                    <a:pt x="0" y="0"/>
                  </a:moveTo>
                  <a:lnTo>
                    <a:pt x="1752126" y="0"/>
                  </a:lnTo>
                  <a:lnTo>
                    <a:pt x="1752126" y="2046972"/>
                  </a:lnTo>
                  <a:lnTo>
                    <a:pt x="0" y="2046972"/>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marL="171450" lvl="0" indent="-171450" algn="l" defTabSz="488950">
                <a:lnSpc>
                  <a:spcPct val="90000"/>
                </a:lnSpc>
                <a:spcBef>
                  <a:spcPct val="0"/>
                </a:spcBef>
                <a:spcAft>
                  <a:spcPct val="35000"/>
                </a:spcAft>
                <a:buFont typeface="Arial" pitchFamily="34" charset="0"/>
                <a:buChar char="•"/>
              </a:pPr>
              <a:r>
                <a:rPr lang="en-AU" sz="1300" kern="1200" dirty="0" smtClean="0">
                  <a:solidFill>
                    <a:srgbClr val="002060"/>
                  </a:solidFill>
                </a:rPr>
                <a:t>Medicines were relatively small molecules</a:t>
              </a:r>
            </a:p>
            <a:p>
              <a:pPr marL="171450" lvl="0" indent="-171450" algn="l" defTabSz="488950">
                <a:lnSpc>
                  <a:spcPct val="90000"/>
                </a:lnSpc>
                <a:spcBef>
                  <a:spcPct val="0"/>
                </a:spcBef>
                <a:spcAft>
                  <a:spcPct val="35000"/>
                </a:spcAft>
                <a:buFont typeface="Arial" pitchFamily="34" charset="0"/>
                <a:buChar char="•"/>
              </a:pPr>
              <a:r>
                <a:rPr lang="en-AU" sz="1300" kern="1200" dirty="0" smtClean="0">
                  <a:solidFill>
                    <a:srgbClr val="002060"/>
                  </a:solidFill>
                </a:rPr>
                <a:t>Manufactured from chemicals, such as aspirin, or were a product of fermentation, such as penicillin and cortisone</a:t>
              </a:r>
            </a:p>
          </p:txBody>
        </p:sp>
        <p:sp>
          <p:nvSpPr>
            <p:cNvPr id="12" name="Freeform 11"/>
            <p:cNvSpPr/>
            <p:nvPr/>
          </p:nvSpPr>
          <p:spPr>
            <a:xfrm>
              <a:off x="2161872" y="1319755"/>
              <a:ext cx="5849290" cy="1106652"/>
            </a:xfrm>
            <a:custGeom>
              <a:avLst/>
              <a:gdLst>
                <a:gd name="connsiteX0" fmla="*/ 0 w 5849290"/>
                <a:gd name="connsiteY0" fmla="*/ 276663 h 1106652"/>
                <a:gd name="connsiteX1" fmla="*/ 5295964 w 5849290"/>
                <a:gd name="connsiteY1" fmla="*/ 276663 h 1106652"/>
                <a:gd name="connsiteX2" fmla="*/ 5295964 w 5849290"/>
                <a:gd name="connsiteY2" fmla="*/ 0 h 1106652"/>
                <a:gd name="connsiteX3" fmla="*/ 5849290 w 5849290"/>
                <a:gd name="connsiteY3" fmla="*/ 553326 h 1106652"/>
                <a:gd name="connsiteX4" fmla="*/ 5295964 w 5849290"/>
                <a:gd name="connsiteY4" fmla="*/ 1106652 h 1106652"/>
                <a:gd name="connsiteX5" fmla="*/ 5295964 w 5849290"/>
                <a:gd name="connsiteY5" fmla="*/ 829989 h 1106652"/>
                <a:gd name="connsiteX6" fmla="*/ 0 w 5849290"/>
                <a:gd name="connsiteY6" fmla="*/ 829989 h 1106652"/>
                <a:gd name="connsiteX7" fmla="*/ 0 w 5849290"/>
                <a:gd name="connsiteY7" fmla="*/ 276663 h 110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9290" h="1106652">
                  <a:moveTo>
                    <a:pt x="0" y="276663"/>
                  </a:moveTo>
                  <a:lnTo>
                    <a:pt x="5295964" y="276663"/>
                  </a:lnTo>
                  <a:lnTo>
                    <a:pt x="5295964" y="0"/>
                  </a:lnTo>
                  <a:lnTo>
                    <a:pt x="5849290" y="553326"/>
                  </a:lnTo>
                  <a:lnTo>
                    <a:pt x="5295964" y="1106652"/>
                  </a:lnTo>
                  <a:lnTo>
                    <a:pt x="5295964" y="829989"/>
                  </a:lnTo>
                  <a:lnTo>
                    <a:pt x="0" y="829989"/>
                  </a:lnTo>
                  <a:lnTo>
                    <a:pt x="0" y="2766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60483" rIns="530663" bIns="452344" numCol="1" spcCol="1270" anchor="ctr" anchorCtr="0">
              <a:noAutofit/>
            </a:bodyPr>
            <a:lstStyle/>
            <a:p>
              <a:pPr lvl="0" algn="l" defTabSz="977900">
                <a:lnSpc>
                  <a:spcPct val="90000"/>
                </a:lnSpc>
                <a:spcBef>
                  <a:spcPct val="0"/>
                </a:spcBef>
                <a:spcAft>
                  <a:spcPct val="35000"/>
                </a:spcAft>
              </a:pPr>
              <a:r>
                <a:rPr lang="en-AU" sz="2200" kern="1200" dirty="0" smtClean="0"/>
                <a:t>1970s</a:t>
              </a:r>
              <a:endParaRPr lang="en-AU" sz="2200" kern="1200" dirty="0"/>
            </a:p>
          </p:txBody>
        </p:sp>
        <p:sp>
          <p:nvSpPr>
            <p:cNvPr id="23" name="Freeform 22"/>
            <p:cNvSpPr/>
            <p:nvPr/>
          </p:nvSpPr>
          <p:spPr>
            <a:xfrm>
              <a:off x="2161872" y="2174949"/>
              <a:ext cx="1752126" cy="1836961"/>
            </a:xfrm>
            <a:custGeom>
              <a:avLst/>
              <a:gdLst>
                <a:gd name="connsiteX0" fmla="*/ 0 w 1752126"/>
                <a:gd name="connsiteY0" fmla="*/ 0 h 1994798"/>
                <a:gd name="connsiteX1" fmla="*/ 1752126 w 1752126"/>
                <a:gd name="connsiteY1" fmla="*/ 0 h 1994798"/>
                <a:gd name="connsiteX2" fmla="*/ 1752126 w 1752126"/>
                <a:gd name="connsiteY2" fmla="*/ 1994798 h 1994798"/>
                <a:gd name="connsiteX3" fmla="*/ 0 w 1752126"/>
                <a:gd name="connsiteY3" fmla="*/ 1994798 h 1994798"/>
                <a:gd name="connsiteX4" fmla="*/ 0 w 1752126"/>
                <a:gd name="connsiteY4" fmla="*/ 0 h 199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26" h="1994798">
                  <a:moveTo>
                    <a:pt x="0" y="0"/>
                  </a:moveTo>
                  <a:lnTo>
                    <a:pt x="1752126" y="0"/>
                  </a:lnTo>
                  <a:lnTo>
                    <a:pt x="1752126" y="1994798"/>
                  </a:lnTo>
                  <a:lnTo>
                    <a:pt x="0" y="1994798"/>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marL="171450" lvl="0" indent="-171450" algn="l" defTabSz="488950">
                <a:lnSpc>
                  <a:spcPct val="90000"/>
                </a:lnSpc>
                <a:spcBef>
                  <a:spcPct val="0"/>
                </a:spcBef>
                <a:spcAft>
                  <a:spcPct val="35000"/>
                </a:spcAft>
                <a:buFont typeface="Arial" pitchFamily="34" charset="0"/>
                <a:buChar char="•"/>
              </a:pPr>
              <a:r>
                <a:rPr lang="en-AU" sz="1300" kern="1200" dirty="0" smtClean="0">
                  <a:solidFill>
                    <a:srgbClr val="002060"/>
                  </a:solidFill>
                </a:rPr>
                <a:t>Human plasma started to be used to provide products such as Factor VIII for haemophilia</a:t>
              </a:r>
              <a:endParaRPr lang="en-AU" sz="1300" kern="1200" dirty="0">
                <a:solidFill>
                  <a:srgbClr val="002060"/>
                </a:solidFill>
              </a:endParaRPr>
            </a:p>
          </p:txBody>
        </p:sp>
        <p:sp>
          <p:nvSpPr>
            <p:cNvPr id="25" name="Freeform 24"/>
            <p:cNvSpPr/>
            <p:nvPr/>
          </p:nvSpPr>
          <p:spPr>
            <a:xfrm>
              <a:off x="3913998" y="1688508"/>
              <a:ext cx="4097163" cy="1106652"/>
            </a:xfrm>
            <a:custGeom>
              <a:avLst/>
              <a:gdLst>
                <a:gd name="connsiteX0" fmla="*/ 0 w 4097163"/>
                <a:gd name="connsiteY0" fmla="*/ 276663 h 1106652"/>
                <a:gd name="connsiteX1" fmla="*/ 3543837 w 4097163"/>
                <a:gd name="connsiteY1" fmla="*/ 276663 h 1106652"/>
                <a:gd name="connsiteX2" fmla="*/ 3543837 w 4097163"/>
                <a:gd name="connsiteY2" fmla="*/ 0 h 1106652"/>
                <a:gd name="connsiteX3" fmla="*/ 4097163 w 4097163"/>
                <a:gd name="connsiteY3" fmla="*/ 553326 h 1106652"/>
                <a:gd name="connsiteX4" fmla="*/ 3543837 w 4097163"/>
                <a:gd name="connsiteY4" fmla="*/ 1106652 h 1106652"/>
                <a:gd name="connsiteX5" fmla="*/ 3543837 w 4097163"/>
                <a:gd name="connsiteY5" fmla="*/ 829989 h 1106652"/>
                <a:gd name="connsiteX6" fmla="*/ 0 w 4097163"/>
                <a:gd name="connsiteY6" fmla="*/ 829989 h 1106652"/>
                <a:gd name="connsiteX7" fmla="*/ 0 w 4097163"/>
                <a:gd name="connsiteY7" fmla="*/ 276663 h 110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7163" h="1106652">
                  <a:moveTo>
                    <a:pt x="0" y="276663"/>
                  </a:moveTo>
                  <a:lnTo>
                    <a:pt x="3543837" y="276663"/>
                  </a:lnTo>
                  <a:lnTo>
                    <a:pt x="3543837" y="0"/>
                  </a:lnTo>
                  <a:lnTo>
                    <a:pt x="4097163" y="553326"/>
                  </a:lnTo>
                  <a:lnTo>
                    <a:pt x="3543837" y="1106652"/>
                  </a:lnTo>
                  <a:lnTo>
                    <a:pt x="3543837" y="829989"/>
                  </a:lnTo>
                  <a:lnTo>
                    <a:pt x="0" y="829989"/>
                  </a:lnTo>
                  <a:lnTo>
                    <a:pt x="0" y="2766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60483" rIns="530663" bIns="452344" numCol="1" spcCol="1270" anchor="ctr" anchorCtr="0">
              <a:noAutofit/>
            </a:bodyPr>
            <a:lstStyle/>
            <a:p>
              <a:pPr lvl="0" algn="l" defTabSz="977900">
                <a:lnSpc>
                  <a:spcPct val="90000"/>
                </a:lnSpc>
                <a:spcBef>
                  <a:spcPct val="0"/>
                </a:spcBef>
                <a:spcAft>
                  <a:spcPct val="35000"/>
                </a:spcAft>
              </a:pPr>
              <a:r>
                <a:rPr lang="en-AU" sz="2200" kern="1200" dirty="0" smtClean="0"/>
                <a:t>1980s</a:t>
              </a:r>
              <a:endParaRPr lang="en-AU" sz="2200" kern="1200" dirty="0"/>
            </a:p>
          </p:txBody>
        </p:sp>
        <p:sp>
          <p:nvSpPr>
            <p:cNvPr id="26" name="Freeform 25"/>
            <p:cNvSpPr/>
            <p:nvPr/>
          </p:nvSpPr>
          <p:spPr>
            <a:xfrm>
              <a:off x="3913998" y="2543702"/>
              <a:ext cx="1752126" cy="2555954"/>
            </a:xfrm>
            <a:custGeom>
              <a:avLst/>
              <a:gdLst>
                <a:gd name="connsiteX0" fmla="*/ 0 w 1752126"/>
                <a:gd name="connsiteY0" fmla="*/ 0 h 2008136"/>
                <a:gd name="connsiteX1" fmla="*/ 1752126 w 1752126"/>
                <a:gd name="connsiteY1" fmla="*/ 0 h 2008136"/>
                <a:gd name="connsiteX2" fmla="*/ 1752126 w 1752126"/>
                <a:gd name="connsiteY2" fmla="*/ 2008136 h 2008136"/>
                <a:gd name="connsiteX3" fmla="*/ 0 w 1752126"/>
                <a:gd name="connsiteY3" fmla="*/ 2008136 h 2008136"/>
                <a:gd name="connsiteX4" fmla="*/ 0 w 1752126"/>
                <a:gd name="connsiteY4" fmla="*/ 0 h 200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26" h="2008136">
                  <a:moveTo>
                    <a:pt x="0" y="0"/>
                  </a:moveTo>
                  <a:lnTo>
                    <a:pt x="1752126" y="0"/>
                  </a:lnTo>
                  <a:lnTo>
                    <a:pt x="1752126" y="2008136"/>
                  </a:lnTo>
                  <a:lnTo>
                    <a:pt x="0" y="2008136"/>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171450" lvl="0" indent="-171450" algn="l" defTabSz="444500">
                <a:lnSpc>
                  <a:spcPct val="90000"/>
                </a:lnSpc>
                <a:spcBef>
                  <a:spcPct val="0"/>
                </a:spcBef>
                <a:spcAft>
                  <a:spcPct val="35000"/>
                </a:spcAft>
                <a:buFont typeface="Arial" pitchFamily="34" charset="0"/>
                <a:buChar char="•"/>
              </a:pPr>
              <a:r>
                <a:rPr lang="en-AU" sz="1300" kern="1200" dirty="0" smtClean="0">
                  <a:solidFill>
                    <a:srgbClr val="002060"/>
                  </a:solidFill>
                </a:rPr>
                <a:t>Human proteins produced in bacteria using recombinant DNA technology</a:t>
              </a:r>
            </a:p>
            <a:p>
              <a:pPr marL="171450" lvl="0" indent="-171450" algn="l" defTabSz="444500">
                <a:lnSpc>
                  <a:spcPct val="90000"/>
                </a:lnSpc>
                <a:spcBef>
                  <a:spcPct val="0"/>
                </a:spcBef>
                <a:spcAft>
                  <a:spcPct val="35000"/>
                </a:spcAft>
                <a:buFont typeface="Arial" pitchFamily="34" charset="0"/>
                <a:buChar char="•"/>
              </a:pPr>
              <a:r>
                <a:rPr lang="en-AU" sz="1300" dirty="0">
                  <a:solidFill>
                    <a:srgbClr val="002060"/>
                  </a:solidFill>
                </a:rPr>
                <a:t>H</a:t>
              </a:r>
              <a:r>
                <a:rPr lang="en-AU" sz="1300" kern="1200" dirty="0" smtClean="0">
                  <a:solidFill>
                    <a:srgbClr val="002060"/>
                  </a:solidFill>
                </a:rPr>
                <a:t>uman insulin produced - avoided problems of allergic reactions to animal insulin</a:t>
              </a:r>
            </a:p>
            <a:p>
              <a:pPr marL="171450" lvl="0" indent="-171450" algn="l" defTabSz="444500">
                <a:lnSpc>
                  <a:spcPct val="90000"/>
                </a:lnSpc>
                <a:spcBef>
                  <a:spcPct val="0"/>
                </a:spcBef>
                <a:spcAft>
                  <a:spcPct val="35000"/>
                </a:spcAft>
                <a:buFont typeface="Arial" pitchFamily="34" charset="0"/>
                <a:buChar char="•"/>
              </a:pPr>
              <a:r>
                <a:rPr lang="en-AU" sz="1300" dirty="0">
                  <a:solidFill>
                    <a:srgbClr val="002060"/>
                  </a:solidFill>
                </a:rPr>
                <a:t>H</a:t>
              </a:r>
              <a:r>
                <a:rPr lang="en-AU" sz="1300" kern="1200" dirty="0" smtClean="0">
                  <a:solidFill>
                    <a:srgbClr val="002060"/>
                  </a:solidFill>
                </a:rPr>
                <a:t>uman proteins available: insulin, growth hormone and interferon</a:t>
              </a:r>
              <a:endParaRPr lang="en-AU" sz="1300" kern="1200" dirty="0">
                <a:solidFill>
                  <a:srgbClr val="002060"/>
                </a:solidFill>
              </a:endParaRPr>
            </a:p>
          </p:txBody>
        </p:sp>
        <p:sp>
          <p:nvSpPr>
            <p:cNvPr id="27" name="Freeform 26"/>
            <p:cNvSpPr/>
            <p:nvPr/>
          </p:nvSpPr>
          <p:spPr>
            <a:xfrm>
              <a:off x="5666125" y="2057262"/>
              <a:ext cx="2345037" cy="1106652"/>
            </a:xfrm>
            <a:custGeom>
              <a:avLst/>
              <a:gdLst>
                <a:gd name="connsiteX0" fmla="*/ 0 w 2345037"/>
                <a:gd name="connsiteY0" fmla="*/ 276663 h 1106652"/>
                <a:gd name="connsiteX1" fmla="*/ 1791711 w 2345037"/>
                <a:gd name="connsiteY1" fmla="*/ 276663 h 1106652"/>
                <a:gd name="connsiteX2" fmla="*/ 1791711 w 2345037"/>
                <a:gd name="connsiteY2" fmla="*/ 0 h 1106652"/>
                <a:gd name="connsiteX3" fmla="*/ 2345037 w 2345037"/>
                <a:gd name="connsiteY3" fmla="*/ 553326 h 1106652"/>
                <a:gd name="connsiteX4" fmla="*/ 1791711 w 2345037"/>
                <a:gd name="connsiteY4" fmla="*/ 1106652 h 1106652"/>
                <a:gd name="connsiteX5" fmla="*/ 1791711 w 2345037"/>
                <a:gd name="connsiteY5" fmla="*/ 829989 h 1106652"/>
                <a:gd name="connsiteX6" fmla="*/ 0 w 2345037"/>
                <a:gd name="connsiteY6" fmla="*/ 829989 h 1106652"/>
                <a:gd name="connsiteX7" fmla="*/ 0 w 2345037"/>
                <a:gd name="connsiteY7" fmla="*/ 276663 h 110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5037" h="1106652">
                  <a:moveTo>
                    <a:pt x="0" y="276663"/>
                  </a:moveTo>
                  <a:lnTo>
                    <a:pt x="1791711" y="276663"/>
                  </a:lnTo>
                  <a:lnTo>
                    <a:pt x="1791711" y="0"/>
                  </a:lnTo>
                  <a:lnTo>
                    <a:pt x="2345037" y="553326"/>
                  </a:lnTo>
                  <a:lnTo>
                    <a:pt x="1791711" y="1106652"/>
                  </a:lnTo>
                  <a:lnTo>
                    <a:pt x="1791711" y="829989"/>
                  </a:lnTo>
                  <a:lnTo>
                    <a:pt x="0" y="829989"/>
                  </a:lnTo>
                  <a:lnTo>
                    <a:pt x="0" y="27666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360483" rIns="530663" bIns="452344" numCol="1" spcCol="1270" anchor="ctr" anchorCtr="0">
              <a:noAutofit/>
            </a:bodyPr>
            <a:lstStyle/>
            <a:p>
              <a:pPr lvl="0" algn="l" defTabSz="977900">
                <a:lnSpc>
                  <a:spcPct val="90000"/>
                </a:lnSpc>
                <a:spcBef>
                  <a:spcPct val="0"/>
                </a:spcBef>
                <a:spcAft>
                  <a:spcPct val="35000"/>
                </a:spcAft>
              </a:pPr>
              <a:r>
                <a:rPr lang="en-AU" sz="2200" kern="1200" dirty="0" smtClean="0"/>
                <a:t>1990s</a:t>
              </a:r>
              <a:endParaRPr lang="en-AU" sz="2200" kern="1200" dirty="0"/>
            </a:p>
          </p:txBody>
        </p:sp>
        <p:sp>
          <p:nvSpPr>
            <p:cNvPr id="28" name="Freeform 27"/>
            <p:cNvSpPr/>
            <p:nvPr/>
          </p:nvSpPr>
          <p:spPr>
            <a:xfrm>
              <a:off x="5666125" y="2912455"/>
              <a:ext cx="1768089" cy="2231045"/>
            </a:xfrm>
            <a:custGeom>
              <a:avLst/>
              <a:gdLst>
                <a:gd name="connsiteX0" fmla="*/ 0 w 1768089"/>
                <a:gd name="connsiteY0" fmla="*/ 0 h 2031673"/>
                <a:gd name="connsiteX1" fmla="*/ 1768089 w 1768089"/>
                <a:gd name="connsiteY1" fmla="*/ 0 h 2031673"/>
                <a:gd name="connsiteX2" fmla="*/ 1768089 w 1768089"/>
                <a:gd name="connsiteY2" fmla="*/ 2031673 h 2031673"/>
                <a:gd name="connsiteX3" fmla="*/ 0 w 1768089"/>
                <a:gd name="connsiteY3" fmla="*/ 2031673 h 2031673"/>
                <a:gd name="connsiteX4" fmla="*/ 0 w 1768089"/>
                <a:gd name="connsiteY4" fmla="*/ 0 h 203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089" h="2031673">
                  <a:moveTo>
                    <a:pt x="0" y="0"/>
                  </a:moveTo>
                  <a:lnTo>
                    <a:pt x="1768089" y="0"/>
                  </a:lnTo>
                  <a:lnTo>
                    <a:pt x="1768089" y="2031673"/>
                  </a:lnTo>
                  <a:lnTo>
                    <a:pt x="0" y="2031673"/>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1910" tIns="41910" rIns="41910" bIns="41910" numCol="1" spcCol="1270" anchor="t" anchorCtr="0">
              <a:noAutofit/>
            </a:bodyPr>
            <a:lstStyle/>
            <a:p>
              <a:pPr marL="171450" lvl="0" indent="-171450" algn="l" defTabSz="488950">
                <a:lnSpc>
                  <a:spcPct val="90000"/>
                </a:lnSpc>
                <a:spcBef>
                  <a:spcPct val="0"/>
                </a:spcBef>
                <a:spcAft>
                  <a:spcPct val="35000"/>
                </a:spcAft>
                <a:buFont typeface="Arial" pitchFamily="34" charset="0"/>
                <a:buChar char="•"/>
              </a:pPr>
              <a:r>
                <a:rPr lang="en-AU" sz="1300" kern="1200" dirty="0" smtClean="0">
                  <a:solidFill>
                    <a:srgbClr val="002060"/>
                  </a:solidFill>
                </a:rPr>
                <a:t>More than a hundred protein medicines were produced using recombinant DNA technology</a:t>
              </a:r>
            </a:p>
            <a:p>
              <a:pPr marL="171450" lvl="0" indent="-171450" algn="l" defTabSz="488950">
                <a:lnSpc>
                  <a:spcPct val="90000"/>
                </a:lnSpc>
                <a:spcBef>
                  <a:spcPct val="0"/>
                </a:spcBef>
                <a:spcAft>
                  <a:spcPct val="35000"/>
                </a:spcAft>
                <a:buFont typeface="Arial" pitchFamily="34" charset="0"/>
                <a:buChar char="•"/>
              </a:pPr>
              <a:r>
                <a:rPr lang="en-AU" sz="1300" kern="1200" dirty="0" smtClean="0">
                  <a:solidFill>
                    <a:srgbClr val="002060"/>
                  </a:solidFill>
                </a:rPr>
                <a:t>Virus proteins could be produced without the actual virus and used as vaccines</a:t>
              </a:r>
              <a:endParaRPr lang="en-AU" sz="1300" kern="1200" dirty="0">
                <a:solidFill>
                  <a:srgbClr val="002060"/>
                </a:solidFill>
              </a:endParaRPr>
            </a:p>
          </p:txBody>
        </p:sp>
      </p:grpSp>
      <p:sp>
        <p:nvSpPr>
          <p:cNvPr id="24" name="Oval 23"/>
          <p:cNvSpPr/>
          <p:nvPr/>
        </p:nvSpPr>
        <p:spPr>
          <a:xfrm>
            <a:off x="2261575" y="3251617"/>
            <a:ext cx="1552720" cy="1552720"/>
          </a:xfrm>
          <a:prstGeom prst="ellipse">
            <a:avLst/>
          </a:prstGeom>
          <a:blipFill dpi="0" rotWithShape="1">
            <a:blip r:embed="rId4" cstate="print"/>
            <a:srcRect/>
            <a:tile tx="-438150" ty="0" sx="100000" sy="100000" flip="none" algn="tl"/>
          </a:blipFill>
          <a:ln>
            <a:solidFill>
              <a:schemeClr val="accent2"/>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99542"/>
            <a:ext cx="8280920" cy="540060"/>
          </a:xfrm>
        </p:spPr>
        <p:txBody>
          <a:bodyPr>
            <a:normAutofit/>
          </a:bodyPr>
          <a:lstStyle/>
          <a:p>
            <a:r>
              <a:rPr lang="en-AU" sz="3000" dirty="0"/>
              <a:t>Protein/peptide medicines registered in 2012</a:t>
            </a:r>
          </a:p>
        </p:txBody>
      </p:sp>
      <p:sp>
        <p:nvSpPr>
          <p:cNvPr id="3" name="Slide Number Placeholder 2"/>
          <p:cNvSpPr>
            <a:spLocks noGrp="1"/>
          </p:cNvSpPr>
          <p:nvPr>
            <p:ph type="sldNum" sz="quarter" idx="12"/>
          </p:nvPr>
        </p:nvSpPr>
        <p:spPr/>
        <p:txBody>
          <a:bodyPr/>
          <a:lstStyle/>
          <a:p>
            <a:fld id="{88965FCB-C193-47C7-BA9B-8925BE36D90A}" type="slidenum">
              <a:rPr lang="en-AU" smtClean="0"/>
              <a:pPr/>
              <a:t>37</a:t>
            </a:fld>
            <a:endParaRPr lang="en-AU" dirty="0"/>
          </a:p>
        </p:txBody>
      </p:sp>
      <p:graphicFrame>
        <p:nvGraphicFramePr>
          <p:cNvPr id="5" name="Table 4"/>
          <p:cNvGraphicFramePr>
            <a:graphicFrameLocks noGrp="1"/>
          </p:cNvGraphicFramePr>
          <p:nvPr>
            <p:extLst>
              <p:ext uri="{D42A27DB-BD31-4B8C-83A1-F6EECF244321}">
                <p14:modId xmlns:p14="http://schemas.microsoft.com/office/powerpoint/2010/main" val="1088399633"/>
              </p:ext>
            </p:extLst>
          </p:nvPr>
        </p:nvGraphicFramePr>
        <p:xfrm>
          <a:off x="251520" y="1275606"/>
          <a:ext cx="8352928" cy="3723984"/>
        </p:xfrm>
        <a:graphic>
          <a:graphicData uri="http://schemas.openxmlformats.org/drawingml/2006/table">
            <a:tbl>
              <a:tblPr firstRow="1" bandRow="1">
                <a:tableStyleId>{5C22544A-7EE6-4342-B048-85BDC9FD1C3A}</a:tableStyleId>
              </a:tblPr>
              <a:tblGrid>
                <a:gridCol w="4176464"/>
                <a:gridCol w="4176464"/>
              </a:tblGrid>
              <a:tr h="335958">
                <a:tc>
                  <a:txBody>
                    <a:bodyPr/>
                    <a:lstStyle/>
                    <a:p>
                      <a:r>
                        <a:rPr lang="en-AU" sz="1600" dirty="0" smtClean="0"/>
                        <a:t>Medicine</a:t>
                      </a:r>
                      <a:endParaRPr lang="en-AU" sz="1600" dirty="0"/>
                    </a:p>
                  </a:txBody>
                  <a:tcPr/>
                </a:tc>
                <a:tc>
                  <a:txBody>
                    <a:bodyPr/>
                    <a:lstStyle/>
                    <a:p>
                      <a:r>
                        <a:rPr lang="en-AU" sz="1600" dirty="0" smtClean="0"/>
                        <a:t>Disease state</a:t>
                      </a:r>
                      <a:endParaRPr lang="en-AU" sz="1600" dirty="0"/>
                    </a:p>
                  </a:txBody>
                  <a:tcPr/>
                </a:tc>
              </a:tr>
              <a:tr h="335958">
                <a:tc>
                  <a:txBody>
                    <a:bodyPr/>
                    <a:lstStyle/>
                    <a:p>
                      <a:r>
                        <a:rPr lang="en-AU" sz="1400" dirty="0" err="1" smtClean="0">
                          <a:solidFill>
                            <a:srgbClr val="002060"/>
                          </a:solidFill>
                        </a:rPr>
                        <a:t>Belimumab</a:t>
                      </a:r>
                      <a:r>
                        <a:rPr lang="en-AU" sz="1400" b="0" dirty="0" smtClean="0">
                          <a:solidFill>
                            <a:srgbClr val="002060"/>
                          </a:solidFill>
                        </a:rPr>
                        <a:t> (</a:t>
                      </a:r>
                      <a:r>
                        <a:rPr lang="en-AU" sz="1400" b="0" dirty="0" err="1" smtClean="0">
                          <a:solidFill>
                            <a:srgbClr val="002060"/>
                          </a:solidFill>
                        </a:rPr>
                        <a:t>Benlysta</a:t>
                      </a:r>
                      <a:r>
                        <a:rPr lang="en-AU" sz="1400" b="0" dirty="0" smtClean="0">
                          <a:solidFill>
                            <a:srgbClr val="002060"/>
                          </a:solidFill>
                        </a:rPr>
                        <a:t>) </a:t>
                      </a:r>
                      <a:endParaRPr lang="en-AU" sz="1400" dirty="0"/>
                    </a:p>
                  </a:txBody>
                  <a:tcPr/>
                </a:tc>
                <a:tc>
                  <a:txBody>
                    <a:bodyPr/>
                    <a:lstStyle/>
                    <a:p>
                      <a:r>
                        <a:rPr lang="en-AU" sz="1400" b="0" dirty="0" smtClean="0">
                          <a:solidFill>
                            <a:srgbClr val="002060"/>
                          </a:solidFill>
                        </a:rPr>
                        <a:t>Systemic lupus </a:t>
                      </a:r>
                      <a:r>
                        <a:rPr lang="en-AU" sz="1400" b="0" dirty="0" err="1" smtClean="0">
                          <a:solidFill>
                            <a:srgbClr val="002060"/>
                          </a:solidFill>
                        </a:rPr>
                        <a:t>erythematosus</a:t>
                      </a:r>
                      <a:endParaRPr lang="en-AU" sz="1400" dirty="0"/>
                    </a:p>
                  </a:txBody>
                  <a:tcPr/>
                </a:tc>
              </a:tr>
              <a:tr h="335958">
                <a:tc>
                  <a:txBody>
                    <a:bodyPr/>
                    <a:lstStyle/>
                    <a:p>
                      <a:r>
                        <a:rPr lang="en-AU" sz="1400" dirty="0" err="1" smtClean="0">
                          <a:solidFill>
                            <a:srgbClr val="002060"/>
                          </a:solidFill>
                        </a:rPr>
                        <a:t>Peginterferon</a:t>
                      </a:r>
                      <a:r>
                        <a:rPr lang="en-AU" sz="1400" dirty="0" smtClean="0">
                          <a:solidFill>
                            <a:srgbClr val="002060"/>
                          </a:solidFill>
                        </a:rPr>
                        <a:t> Alfa 2a </a:t>
                      </a:r>
                      <a:r>
                        <a:rPr lang="en-AU" sz="1400" b="0" dirty="0" smtClean="0">
                          <a:solidFill>
                            <a:srgbClr val="002060"/>
                          </a:solidFill>
                        </a:rPr>
                        <a:t>(</a:t>
                      </a:r>
                      <a:r>
                        <a:rPr lang="en-AU" sz="1400" b="0" dirty="0" err="1" smtClean="0">
                          <a:solidFill>
                            <a:srgbClr val="002060"/>
                          </a:solidFill>
                        </a:rPr>
                        <a:t>Pagasys</a:t>
                      </a:r>
                      <a:r>
                        <a:rPr lang="en-AU" sz="1400" b="0" dirty="0" smtClean="0">
                          <a:solidFill>
                            <a:srgbClr val="002060"/>
                          </a:solidFill>
                        </a:rPr>
                        <a:t>)</a:t>
                      </a:r>
                      <a:endParaRPr lang="en-AU" sz="1400" dirty="0"/>
                    </a:p>
                  </a:txBody>
                  <a:tcPr/>
                </a:tc>
                <a:tc>
                  <a:txBody>
                    <a:bodyPr/>
                    <a:lstStyle/>
                    <a:p>
                      <a:r>
                        <a:rPr lang="en-AU" sz="1400" b="0" dirty="0" smtClean="0">
                          <a:solidFill>
                            <a:srgbClr val="002060"/>
                          </a:solidFill>
                        </a:rPr>
                        <a:t>Hepatitis C</a:t>
                      </a:r>
                      <a:endParaRPr lang="en-AU" sz="1400" dirty="0"/>
                    </a:p>
                  </a:txBody>
                  <a:tcPr/>
                </a:tc>
              </a:tr>
              <a:tr h="335958">
                <a:tc>
                  <a:txBody>
                    <a:bodyPr/>
                    <a:lstStyle/>
                    <a:p>
                      <a:r>
                        <a:rPr lang="en-AU" sz="1400" dirty="0" smtClean="0">
                          <a:solidFill>
                            <a:srgbClr val="002060"/>
                          </a:solidFill>
                        </a:rPr>
                        <a:t>C 1 esterase inhibitor </a:t>
                      </a:r>
                      <a:r>
                        <a:rPr lang="en-AU" sz="1400" b="0" dirty="0" smtClean="0">
                          <a:solidFill>
                            <a:srgbClr val="002060"/>
                          </a:solidFill>
                        </a:rPr>
                        <a:t>(</a:t>
                      </a:r>
                      <a:r>
                        <a:rPr lang="en-AU" sz="1400" b="0" dirty="0" err="1" smtClean="0">
                          <a:solidFill>
                            <a:srgbClr val="002060"/>
                          </a:solidFill>
                        </a:rPr>
                        <a:t>Cinryze</a:t>
                      </a:r>
                      <a:r>
                        <a:rPr lang="en-AU" sz="1400" b="0" dirty="0" smtClean="0">
                          <a:solidFill>
                            <a:srgbClr val="002060"/>
                          </a:solidFill>
                        </a:rPr>
                        <a:t>) </a:t>
                      </a:r>
                      <a:endParaRPr lang="en-AU" sz="1400" dirty="0"/>
                    </a:p>
                  </a:txBody>
                  <a:tcPr/>
                </a:tc>
                <a:tc>
                  <a:txBody>
                    <a:bodyPr/>
                    <a:lstStyle/>
                    <a:p>
                      <a:r>
                        <a:rPr lang="en-AU" sz="1400" b="0" dirty="0" smtClean="0">
                          <a:solidFill>
                            <a:srgbClr val="002060"/>
                          </a:solidFill>
                        </a:rPr>
                        <a:t>Hereditary angioedema attacks</a:t>
                      </a:r>
                      <a:endParaRPr lang="en-AU" sz="1400" dirty="0"/>
                    </a:p>
                  </a:txBody>
                  <a:tcPr/>
                </a:tc>
              </a:tr>
              <a:tr h="492374">
                <a:tc>
                  <a:txBody>
                    <a:bodyPr/>
                    <a:lstStyle/>
                    <a:p>
                      <a:r>
                        <a:rPr lang="en-AU" sz="1400" dirty="0" err="1" smtClean="0">
                          <a:solidFill>
                            <a:srgbClr val="002060"/>
                          </a:solidFill>
                        </a:rPr>
                        <a:t>Velaglucerase</a:t>
                      </a:r>
                      <a:r>
                        <a:rPr lang="en-AU" sz="1400" dirty="0" smtClean="0">
                          <a:solidFill>
                            <a:srgbClr val="002060"/>
                          </a:solidFill>
                        </a:rPr>
                        <a:t> </a:t>
                      </a:r>
                      <a:r>
                        <a:rPr lang="en-AU" sz="1400" dirty="0" err="1" smtClean="0">
                          <a:solidFill>
                            <a:srgbClr val="002060"/>
                          </a:solidFill>
                        </a:rPr>
                        <a:t>alfa</a:t>
                      </a:r>
                      <a:r>
                        <a:rPr lang="en-AU" sz="1400" dirty="0" smtClean="0">
                          <a:solidFill>
                            <a:srgbClr val="002060"/>
                          </a:solidFill>
                        </a:rPr>
                        <a:t> </a:t>
                      </a:r>
                      <a:r>
                        <a:rPr lang="en-AU" sz="1400" b="0" dirty="0" smtClean="0">
                          <a:solidFill>
                            <a:srgbClr val="002060"/>
                          </a:solidFill>
                        </a:rPr>
                        <a:t>(</a:t>
                      </a:r>
                      <a:r>
                        <a:rPr lang="en-AU" sz="1400" b="0" dirty="0" err="1" smtClean="0">
                          <a:solidFill>
                            <a:srgbClr val="002060"/>
                          </a:solidFill>
                        </a:rPr>
                        <a:t>Vpirv</a:t>
                      </a:r>
                      <a:r>
                        <a:rPr lang="en-AU" sz="1400" b="0" dirty="0" smtClean="0">
                          <a:solidFill>
                            <a:srgbClr val="002060"/>
                          </a:solidFill>
                        </a:rPr>
                        <a:t>) </a:t>
                      </a:r>
                      <a:endParaRPr lang="en-A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b="0" dirty="0" err="1" smtClean="0">
                          <a:solidFill>
                            <a:srgbClr val="002060"/>
                          </a:solidFill>
                        </a:rPr>
                        <a:t>Glucocerebrosidase</a:t>
                      </a:r>
                      <a:r>
                        <a:rPr lang="en-AU" sz="1400" b="0" dirty="0" smtClean="0">
                          <a:solidFill>
                            <a:srgbClr val="002060"/>
                          </a:solidFill>
                        </a:rPr>
                        <a:t> deficiency (</a:t>
                      </a:r>
                      <a:r>
                        <a:rPr lang="en-AU" sz="1400" b="0" dirty="0" err="1" smtClean="0">
                          <a:solidFill>
                            <a:srgbClr val="002060"/>
                          </a:solidFill>
                        </a:rPr>
                        <a:t>Gaucher</a:t>
                      </a:r>
                      <a:r>
                        <a:rPr lang="en-AU" sz="1400" b="0" dirty="0" smtClean="0">
                          <a:solidFill>
                            <a:srgbClr val="002060"/>
                          </a:solidFill>
                        </a:rPr>
                        <a:t> disease)</a:t>
                      </a:r>
                    </a:p>
                    <a:p>
                      <a:endParaRPr lang="en-AU" sz="1400" dirty="0"/>
                    </a:p>
                  </a:txBody>
                  <a:tcPr/>
                </a:tc>
              </a:tr>
              <a:tr h="335958">
                <a:tc>
                  <a:txBody>
                    <a:bodyPr/>
                    <a:lstStyle/>
                    <a:p>
                      <a:r>
                        <a:rPr lang="en-AU" sz="1400" dirty="0" err="1" smtClean="0">
                          <a:solidFill>
                            <a:srgbClr val="002060"/>
                          </a:solidFill>
                        </a:rPr>
                        <a:t>Afibercept</a:t>
                      </a:r>
                      <a:r>
                        <a:rPr lang="en-AU" sz="1400" b="0" dirty="0" smtClean="0">
                          <a:solidFill>
                            <a:srgbClr val="002060"/>
                          </a:solidFill>
                        </a:rPr>
                        <a:t> (</a:t>
                      </a:r>
                      <a:r>
                        <a:rPr lang="en-AU" sz="1400" b="0" dirty="0" err="1" smtClean="0">
                          <a:solidFill>
                            <a:srgbClr val="002060"/>
                          </a:solidFill>
                        </a:rPr>
                        <a:t>Eylea</a:t>
                      </a:r>
                      <a:r>
                        <a:rPr lang="en-AU" sz="1400" b="0" dirty="0" smtClean="0">
                          <a:solidFill>
                            <a:srgbClr val="002060"/>
                          </a:solidFill>
                        </a:rPr>
                        <a:t>) </a:t>
                      </a:r>
                      <a:endParaRPr lang="en-AU" sz="1400" dirty="0"/>
                    </a:p>
                  </a:txBody>
                  <a:tcPr/>
                </a:tc>
                <a:tc>
                  <a:txBody>
                    <a:bodyPr/>
                    <a:lstStyle/>
                    <a:p>
                      <a:r>
                        <a:rPr lang="en-AU" sz="1400" b="0" dirty="0" smtClean="0">
                          <a:solidFill>
                            <a:srgbClr val="002060"/>
                          </a:solidFill>
                        </a:rPr>
                        <a:t>Age related macular degeneration</a:t>
                      </a:r>
                      <a:endParaRPr lang="en-AU" sz="1400" dirty="0"/>
                    </a:p>
                  </a:txBody>
                  <a:tcPr/>
                </a:tc>
              </a:tr>
              <a:tr h="335958">
                <a:tc>
                  <a:txBody>
                    <a:bodyPr/>
                    <a:lstStyle/>
                    <a:p>
                      <a:r>
                        <a:rPr lang="en-AU" sz="1400" dirty="0" smtClean="0">
                          <a:solidFill>
                            <a:srgbClr val="002060"/>
                          </a:solidFill>
                        </a:rPr>
                        <a:t>Human fibrinogen and thrombin </a:t>
                      </a:r>
                      <a:r>
                        <a:rPr lang="en-AU" sz="1400" b="0" dirty="0" smtClean="0">
                          <a:solidFill>
                            <a:srgbClr val="002060"/>
                          </a:solidFill>
                        </a:rPr>
                        <a:t>(</a:t>
                      </a:r>
                      <a:r>
                        <a:rPr lang="en-AU" sz="1400" b="0" dirty="0" err="1" smtClean="0">
                          <a:solidFill>
                            <a:srgbClr val="002060"/>
                          </a:solidFill>
                        </a:rPr>
                        <a:t>Tachosil</a:t>
                      </a:r>
                      <a:r>
                        <a:rPr lang="en-AU" sz="1400" b="0" dirty="0" smtClean="0">
                          <a:solidFill>
                            <a:srgbClr val="002060"/>
                          </a:solidFill>
                        </a:rPr>
                        <a:t>) </a:t>
                      </a:r>
                      <a:endParaRPr lang="en-AU" sz="1400" dirty="0"/>
                    </a:p>
                  </a:txBody>
                  <a:tcPr/>
                </a:tc>
                <a:tc>
                  <a:txBody>
                    <a:bodyPr/>
                    <a:lstStyle/>
                    <a:p>
                      <a:r>
                        <a:rPr lang="en-AU" sz="1400" b="0" dirty="0" smtClean="0">
                          <a:solidFill>
                            <a:srgbClr val="002060"/>
                          </a:solidFill>
                        </a:rPr>
                        <a:t>Cardiovascular surgery</a:t>
                      </a:r>
                      <a:endParaRPr lang="en-AU" sz="1400" dirty="0"/>
                    </a:p>
                  </a:txBody>
                  <a:tcPr/>
                </a:tc>
              </a:tr>
              <a:tr h="335958">
                <a:tc>
                  <a:txBody>
                    <a:bodyPr/>
                    <a:lstStyle/>
                    <a:p>
                      <a:r>
                        <a:rPr lang="en-AU" sz="1400" dirty="0" err="1" smtClean="0">
                          <a:solidFill>
                            <a:srgbClr val="002060"/>
                          </a:solidFill>
                        </a:rPr>
                        <a:t>Adalimimab</a:t>
                      </a:r>
                      <a:r>
                        <a:rPr lang="en-AU" sz="1400" b="0" dirty="0" smtClean="0">
                          <a:solidFill>
                            <a:srgbClr val="002060"/>
                          </a:solidFill>
                        </a:rPr>
                        <a:t> (new presentation - </a:t>
                      </a:r>
                      <a:r>
                        <a:rPr lang="en-AU" sz="1400" b="0" dirty="0" err="1" smtClean="0">
                          <a:solidFill>
                            <a:srgbClr val="002060"/>
                          </a:solidFill>
                        </a:rPr>
                        <a:t>Humira</a:t>
                      </a:r>
                      <a:r>
                        <a:rPr lang="en-AU" sz="1400" b="0" dirty="0" smtClean="0">
                          <a:solidFill>
                            <a:srgbClr val="002060"/>
                          </a:solidFill>
                        </a:rPr>
                        <a:t>)</a:t>
                      </a:r>
                      <a:endParaRPr lang="en-AU" sz="1400" dirty="0"/>
                    </a:p>
                  </a:txBody>
                  <a:tcPr/>
                </a:tc>
                <a:tc>
                  <a:txBody>
                    <a:bodyPr/>
                    <a:lstStyle/>
                    <a:p>
                      <a:r>
                        <a:rPr lang="en-AU" sz="1400" b="0" dirty="0" smtClean="0">
                          <a:solidFill>
                            <a:srgbClr val="002060"/>
                          </a:solidFill>
                        </a:rPr>
                        <a:t>Arthritis, </a:t>
                      </a:r>
                      <a:r>
                        <a:rPr lang="en-AU" sz="1400" b="0" dirty="0" err="1" smtClean="0">
                          <a:solidFill>
                            <a:srgbClr val="002060"/>
                          </a:solidFill>
                        </a:rPr>
                        <a:t>Crohn’s</a:t>
                      </a:r>
                      <a:r>
                        <a:rPr lang="en-AU" sz="1400" b="0" dirty="0" smtClean="0">
                          <a:solidFill>
                            <a:srgbClr val="002060"/>
                          </a:solidFill>
                        </a:rPr>
                        <a:t> Disease</a:t>
                      </a:r>
                      <a:endParaRPr lang="en-AU" sz="1400" dirty="0"/>
                    </a:p>
                  </a:txBody>
                  <a:tcPr/>
                </a:tc>
              </a:tr>
              <a:tr h="492374">
                <a:tc>
                  <a:txBody>
                    <a:bodyPr/>
                    <a:lstStyle/>
                    <a:p>
                      <a:r>
                        <a:rPr lang="en-AU" sz="1400" dirty="0" smtClean="0">
                          <a:solidFill>
                            <a:srgbClr val="002060"/>
                          </a:solidFill>
                        </a:rPr>
                        <a:t>Insulin </a:t>
                      </a:r>
                      <a:r>
                        <a:rPr lang="en-AU" sz="1400" dirty="0" err="1" smtClean="0">
                          <a:solidFill>
                            <a:srgbClr val="002060"/>
                          </a:solidFill>
                        </a:rPr>
                        <a:t>aspart</a:t>
                      </a:r>
                      <a:r>
                        <a:rPr lang="en-AU" sz="1400" dirty="0" smtClean="0">
                          <a:solidFill>
                            <a:srgbClr val="002060"/>
                          </a:solidFill>
                        </a:rPr>
                        <a:t> </a:t>
                      </a:r>
                      <a:r>
                        <a:rPr lang="en-AU" sz="1400" b="0" dirty="0" smtClean="0">
                          <a:solidFill>
                            <a:srgbClr val="002060"/>
                          </a:solidFill>
                        </a:rPr>
                        <a:t>(</a:t>
                      </a:r>
                      <a:r>
                        <a:rPr lang="en-AU" sz="1400" b="0" dirty="0" err="1" smtClean="0">
                          <a:solidFill>
                            <a:srgbClr val="002060"/>
                          </a:solidFill>
                        </a:rPr>
                        <a:t>multidose</a:t>
                      </a:r>
                      <a:r>
                        <a:rPr lang="en-AU" sz="1400" b="0" dirty="0" smtClean="0">
                          <a:solidFill>
                            <a:srgbClr val="002060"/>
                          </a:solidFill>
                        </a:rPr>
                        <a:t> – </a:t>
                      </a:r>
                      <a:r>
                        <a:rPr lang="en-AU" sz="1400" b="0" dirty="0" err="1" smtClean="0">
                          <a:solidFill>
                            <a:srgbClr val="002060"/>
                          </a:solidFill>
                        </a:rPr>
                        <a:t>Novorapid</a:t>
                      </a:r>
                      <a:r>
                        <a:rPr lang="en-AU" sz="1400" b="0" dirty="0" smtClean="0">
                          <a:solidFill>
                            <a:srgbClr val="002060"/>
                          </a:solidFill>
                        </a:rPr>
                        <a:t> </a:t>
                      </a:r>
                      <a:r>
                        <a:rPr lang="en-AU" sz="1400" b="0" dirty="0" err="1" smtClean="0">
                          <a:solidFill>
                            <a:srgbClr val="002060"/>
                          </a:solidFill>
                        </a:rPr>
                        <a:t>Fextouch</a:t>
                      </a:r>
                      <a:r>
                        <a:rPr lang="en-AU" sz="1400" b="0" dirty="0" smtClean="0">
                          <a:solidFill>
                            <a:srgbClr val="002060"/>
                          </a:solidFill>
                        </a:rPr>
                        <a:t>) </a:t>
                      </a:r>
                      <a:endParaRPr lang="en-A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400" b="0" dirty="0" smtClean="0">
                          <a:solidFill>
                            <a:srgbClr val="002060"/>
                          </a:solidFill>
                        </a:rPr>
                        <a:t>Diabetes</a:t>
                      </a:r>
                    </a:p>
                    <a:p>
                      <a:endParaRPr lang="en-AU" sz="1400" dirty="0"/>
                    </a:p>
                  </a:txBody>
                  <a:tcPr/>
                </a:tc>
              </a:tr>
              <a:tr h="335958">
                <a:tc>
                  <a:txBody>
                    <a:bodyPr/>
                    <a:lstStyle/>
                    <a:p>
                      <a:r>
                        <a:rPr lang="en-AU" sz="1400" dirty="0" err="1" smtClean="0">
                          <a:solidFill>
                            <a:srgbClr val="002060"/>
                          </a:solidFill>
                        </a:rPr>
                        <a:t>Eptacog</a:t>
                      </a:r>
                      <a:r>
                        <a:rPr lang="en-AU" sz="1400" dirty="0" smtClean="0">
                          <a:solidFill>
                            <a:srgbClr val="002060"/>
                          </a:solidFill>
                        </a:rPr>
                        <a:t> </a:t>
                      </a:r>
                      <a:r>
                        <a:rPr lang="en-AU" sz="1400" dirty="0" err="1" smtClean="0">
                          <a:solidFill>
                            <a:srgbClr val="002060"/>
                          </a:solidFill>
                        </a:rPr>
                        <a:t>alfa</a:t>
                      </a:r>
                      <a:r>
                        <a:rPr lang="en-AU" sz="1400" dirty="0" smtClean="0">
                          <a:solidFill>
                            <a:srgbClr val="002060"/>
                          </a:solidFill>
                        </a:rPr>
                        <a:t> </a:t>
                      </a:r>
                      <a:r>
                        <a:rPr lang="en-AU" sz="1400" b="0" dirty="0" smtClean="0">
                          <a:solidFill>
                            <a:srgbClr val="002060"/>
                          </a:solidFill>
                        </a:rPr>
                        <a:t>(</a:t>
                      </a:r>
                      <a:r>
                        <a:rPr lang="en-AU" sz="1400" b="0" dirty="0" err="1" smtClean="0">
                          <a:solidFill>
                            <a:srgbClr val="002060"/>
                          </a:solidFill>
                        </a:rPr>
                        <a:t>NovoSeven</a:t>
                      </a:r>
                      <a:r>
                        <a:rPr lang="en-AU" sz="1400" b="0" dirty="0" smtClean="0">
                          <a:solidFill>
                            <a:srgbClr val="002060"/>
                          </a:solidFill>
                        </a:rPr>
                        <a:t> RT) </a:t>
                      </a:r>
                      <a:endParaRPr lang="en-AU" sz="1400" dirty="0"/>
                    </a:p>
                  </a:txBody>
                  <a:tcPr/>
                </a:tc>
                <a:tc>
                  <a:txBody>
                    <a:bodyPr/>
                    <a:lstStyle/>
                    <a:p>
                      <a:r>
                        <a:rPr lang="en-AU" sz="1400" b="0" dirty="0" err="1" smtClean="0">
                          <a:solidFill>
                            <a:srgbClr val="002060"/>
                          </a:solidFill>
                        </a:rPr>
                        <a:t>rFactor</a:t>
                      </a:r>
                      <a:r>
                        <a:rPr lang="en-AU" sz="1400" b="0" dirty="0" smtClean="0">
                          <a:solidFill>
                            <a:srgbClr val="002060"/>
                          </a:solidFill>
                        </a:rPr>
                        <a:t> </a:t>
                      </a:r>
                      <a:r>
                        <a:rPr lang="en-AU" sz="1400" b="0" dirty="0" err="1" smtClean="0">
                          <a:solidFill>
                            <a:srgbClr val="002060"/>
                          </a:solidFill>
                        </a:rPr>
                        <a:t>VIIa</a:t>
                      </a:r>
                      <a:r>
                        <a:rPr lang="en-AU" sz="1400" b="0" dirty="0" smtClean="0">
                          <a:solidFill>
                            <a:srgbClr val="002060"/>
                          </a:solidFill>
                        </a:rPr>
                        <a:t> – uncontrolled bleeding</a:t>
                      </a:r>
                      <a:endParaRPr lang="en-AU" sz="1400" dirty="0"/>
                    </a:p>
                  </a:txBody>
                  <a:tcPr/>
                </a:tc>
              </a:tr>
            </a:tbl>
          </a:graphicData>
        </a:graphic>
      </p:graphicFrame>
    </p:spTree>
    <p:extLst>
      <p:ext uri="{BB962C8B-B14F-4D97-AF65-F5344CB8AC3E}">
        <p14:creationId xmlns:p14="http://schemas.microsoft.com/office/powerpoint/2010/main" val="7673670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15566"/>
            <a:ext cx="8280920" cy="540060"/>
          </a:xfrm>
        </p:spPr>
        <p:txBody>
          <a:bodyPr>
            <a:noAutofit/>
          </a:bodyPr>
          <a:lstStyle/>
          <a:p>
            <a:r>
              <a:rPr lang="en-AU" sz="3000" smtClean="0"/>
              <a:t>Regulation </a:t>
            </a:r>
            <a:r>
              <a:rPr lang="en-AU" sz="3000" dirty="0" smtClean="0"/>
              <a:t>after product is on the market</a:t>
            </a:r>
            <a:endParaRPr lang="en-AU" sz="3000" dirty="0"/>
          </a:p>
        </p:txBody>
      </p:sp>
      <p:sp>
        <p:nvSpPr>
          <p:cNvPr id="3" name="Slide Number Placeholder 2"/>
          <p:cNvSpPr>
            <a:spLocks noGrp="1"/>
          </p:cNvSpPr>
          <p:nvPr>
            <p:ph type="sldNum" sz="quarter" idx="12"/>
          </p:nvPr>
        </p:nvSpPr>
        <p:spPr/>
        <p:txBody>
          <a:bodyPr/>
          <a:lstStyle/>
          <a:p>
            <a:fld id="{88965FCB-C193-47C7-BA9B-8925BE36D90A}" type="slidenum">
              <a:rPr lang="en-AU" smtClean="0"/>
              <a:pPr/>
              <a:t>38</a:t>
            </a:fld>
            <a:endParaRPr lang="en-AU" dirty="0"/>
          </a:p>
        </p:txBody>
      </p:sp>
      <p:sp>
        <p:nvSpPr>
          <p:cNvPr id="4" name="Content Placeholder 3"/>
          <p:cNvSpPr>
            <a:spLocks noGrp="1"/>
          </p:cNvSpPr>
          <p:nvPr>
            <p:ph sz="quarter" idx="13"/>
          </p:nvPr>
        </p:nvSpPr>
        <p:spPr>
          <a:xfrm>
            <a:off x="395536" y="1635646"/>
            <a:ext cx="8280920" cy="2448272"/>
          </a:xfrm>
          <a:solidFill>
            <a:srgbClr val="C8D88B"/>
          </a:solidFill>
        </p:spPr>
        <p:txBody>
          <a:bodyPr>
            <a:normAutofit/>
          </a:bodyPr>
          <a:lstStyle/>
          <a:p>
            <a:pPr indent="-180000">
              <a:spcBef>
                <a:spcPts val="600"/>
              </a:spcBef>
              <a:buFont typeface="Arial" pitchFamily="34" charset="0"/>
              <a:buChar char="•"/>
            </a:pPr>
            <a:r>
              <a:rPr lang="en-AU" sz="1800" b="0" dirty="0" smtClean="0">
                <a:solidFill>
                  <a:srgbClr val="002060"/>
                </a:solidFill>
              </a:rPr>
              <a:t>We have created a separate educational module on postmarket regulation, which details what we do once products are in the supply chain. This is an integral part of the regulatory system.</a:t>
            </a:r>
          </a:p>
          <a:p>
            <a:pPr indent="-180000">
              <a:spcBef>
                <a:spcPts val="600"/>
              </a:spcBef>
              <a:buFont typeface="Arial" pitchFamily="34" charset="0"/>
              <a:buChar char="•"/>
            </a:pPr>
            <a:r>
              <a:rPr lang="en-AU" sz="1800" b="0" dirty="0" smtClean="0">
                <a:solidFill>
                  <a:srgbClr val="002060"/>
                </a:solidFill>
              </a:rPr>
              <a:t>The module covers:</a:t>
            </a:r>
          </a:p>
          <a:p>
            <a:pPr lvl="4">
              <a:spcBef>
                <a:spcPts val="600"/>
              </a:spcBef>
            </a:pPr>
            <a:r>
              <a:rPr lang="en-AU" sz="1800" dirty="0" smtClean="0">
                <a:solidFill>
                  <a:srgbClr val="002060"/>
                </a:solidFill>
              </a:rPr>
              <a:t>tools used in postmarket monitoring</a:t>
            </a:r>
          </a:p>
          <a:p>
            <a:pPr lvl="4">
              <a:spcBef>
                <a:spcPts val="600"/>
              </a:spcBef>
            </a:pPr>
            <a:r>
              <a:rPr lang="en-AU" sz="1800" dirty="0" smtClean="0">
                <a:solidFill>
                  <a:srgbClr val="002060"/>
                </a:solidFill>
              </a:rPr>
              <a:t>signal investigation</a:t>
            </a:r>
          </a:p>
          <a:p>
            <a:pPr lvl="4">
              <a:spcBef>
                <a:spcPts val="600"/>
              </a:spcBef>
            </a:pPr>
            <a:r>
              <a:rPr lang="en-AU" sz="1800" dirty="0" smtClean="0">
                <a:solidFill>
                  <a:srgbClr val="002060"/>
                </a:solidFill>
              </a:rPr>
              <a:t>recall actions</a:t>
            </a:r>
          </a:p>
        </p:txBody>
      </p:sp>
      <p:sp>
        <p:nvSpPr>
          <p:cNvPr id="6" name="Rectangle 5"/>
          <p:cNvSpPr/>
          <p:nvPr/>
        </p:nvSpPr>
        <p:spPr>
          <a:xfrm>
            <a:off x="0" y="4587974"/>
            <a:ext cx="9144000" cy="555526"/>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algn="ctr">
              <a:spcBef>
                <a:spcPts val="600"/>
              </a:spcBef>
            </a:pPr>
            <a:r>
              <a:rPr lang="en-AU" dirty="0" smtClean="0">
                <a:solidFill>
                  <a:srgbClr val="002060"/>
                </a:solidFill>
              </a:rPr>
              <a:t>There are five other modules in this suite of educational material. These can be accessed by the links on the next slide.</a:t>
            </a:r>
            <a:endParaRPr lang="en-AU" dirty="0">
              <a:solidFill>
                <a:srgbClr val="002060"/>
              </a:solidFill>
            </a:endParaRPr>
          </a:p>
        </p:txBody>
      </p:sp>
      <p:grpSp>
        <p:nvGrpSpPr>
          <p:cNvPr id="7" name="Group 6"/>
          <p:cNvGrpSpPr/>
          <p:nvPr/>
        </p:nvGrpSpPr>
        <p:grpSpPr>
          <a:xfrm>
            <a:off x="5148064" y="2931790"/>
            <a:ext cx="3790552" cy="993501"/>
            <a:chOff x="3707381" y="3193975"/>
            <a:chExt cx="5663283" cy="1523404"/>
          </a:xfrm>
        </p:grpSpPr>
        <p:sp>
          <p:nvSpPr>
            <p:cNvPr id="8" name="Freeform 7"/>
            <p:cNvSpPr/>
            <p:nvPr/>
          </p:nvSpPr>
          <p:spPr>
            <a:xfrm>
              <a:off x="3707381" y="3193975"/>
              <a:ext cx="2539008" cy="1523404"/>
            </a:xfrm>
            <a:custGeom>
              <a:avLst/>
              <a:gdLst>
                <a:gd name="connsiteX0" fmla="*/ 0 w 2539007"/>
                <a:gd name="connsiteY0" fmla="*/ 152340 h 1523404"/>
                <a:gd name="connsiteX1" fmla="*/ 44620 w 2539007"/>
                <a:gd name="connsiteY1" fmla="*/ 44619 h 1523404"/>
                <a:gd name="connsiteX2" fmla="*/ 152341 w 2539007"/>
                <a:gd name="connsiteY2" fmla="*/ 0 h 1523404"/>
                <a:gd name="connsiteX3" fmla="*/ 2386667 w 2539007"/>
                <a:gd name="connsiteY3" fmla="*/ 0 h 1523404"/>
                <a:gd name="connsiteX4" fmla="*/ 2494388 w 2539007"/>
                <a:gd name="connsiteY4" fmla="*/ 44620 h 1523404"/>
                <a:gd name="connsiteX5" fmla="*/ 2539007 w 2539007"/>
                <a:gd name="connsiteY5" fmla="*/ 152341 h 1523404"/>
                <a:gd name="connsiteX6" fmla="*/ 2539007 w 2539007"/>
                <a:gd name="connsiteY6" fmla="*/ 1371064 h 1523404"/>
                <a:gd name="connsiteX7" fmla="*/ 2494388 w 2539007"/>
                <a:gd name="connsiteY7" fmla="*/ 1478785 h 1523404"/>
                <a:gd name="connsiteX8" fmla="*/ 2386667 w 2539007"/>
                <a:gd name="connsiteY8" fmla="*/ 1523404 h 1523404"/>
                <a:gd name="connsiteX9" fmla="*/ 152340 w 2539007"/>
                <a:gd name="connsiteY9" fmla="*/ 1523404 h 1523404"/>
                <a:gd name="connsiteX10" fmla="*/ 44619 w 2539007"/>
                <a:gd name="connsiteY10" fmla="*/ 1478785 h 1523404"/>
                <a:gd name="connsiteX11" fmla="*/ 0 w 2539007"/>
                <a:gd name="connsiteY11" fmla="*/ 1371064 h 1523404"/>
                <a:gd name="connsiteX12" fmla="*/ 0 w 2539007"/>
                <a:gd name="connsiteY12" fmla="*/ 152340 h 15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007" h="1523404">
                  <a:moveTo>
                    <a:pt x="0" y="152340"/>
                  </a:moveTo>
                  <a:cubicBezTo>
                    <a:pt x="0" y="111937"/>
                    <a:pt x="16050" y="73189"/>
                    <a:pt x="44620" y="44619"/>
                  </a:cubicBezTo>
                  <a:cubicBezTo>
                    <a:pt x="73189" y="16050"/>
                    <a:pt x="111938" y="0"/>
                    <a:pt x="152341" y="0"/>
                  </a:cubicBezTo>
                  <a:lnTo>
                    <a:pt x="2386667" y="0"/>
                  </a:lnTo>
                  <a:cubicBezTo>
                    <a:pt x="2427070" y="0"/>
                    <a:pt x="2465818" y="16050"/>
                    <a:pt x="2494388" y="44620"/>
                  </a:cubicBezTo>
                  <a:cubicBezTo>
                    <a:pt x="2522957" y="73189"/>
                    <a:pt x="2539007" y="111938"/>
                    <a:pt x="2539007" y="152341"/>
                  </a:cubicBezTo>
                  <a:lnTo>
                    <a:pt x="2539007" y="1371064"/>
                  </a:lnTo>
                  <a:cubicBezTo>
                    <a:pt x="2539007" y="1411467"/>
                    <a:pt x="2522957" y="1450215"/>
                    <a:pt x="2494388" y="1478785"/>
                  </a:cubicBezTo>
                  <a:cubicBezTo>
                    <a:pt x="2465819" y="1507354"/>
                    <a:pt x="2427070" y="1523404"/>
                    <a:pt x="2386667" y="1523404"/>
                  </a:cubicBezTo>
                  <a:lnTo>
                    <a:pt x="152340" y="1523404"/>
                  </a:lnTo>
                  <a:cubicBezTo>
                    <a:pt x="111937" y="1523404"/>
                    <a:pt x="73189" y="1507354"/>
                    <a:pt x="44619" y="1478785"/>
                  </a:cubicBezTo>
                  <a:cubicBezTo>
                    <a:pt x="16050" y="1450216"/>
                    <a:pt x="0" y="1411467"/>
                    <a:pt x="0" y="1371064"/>
                  </a:cubicBezTo>
                  <a:lnTo>
                    <a:pt x="0" y="152340"/>
                  </a:lnTo>
                  <a:close/>
                </a:path>
              </a:pathLst>
            </a:cu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8459" tIns="288459" rIns="288459" bIns="288459" numCol="1" spcCol="1270" anchor="ctr" anchorCtr="0">
              <a:noAutofit/>
            </a:bodyPr>
            <a:lstStyle/>
            <a:p>
              <a:pPr lvl="0" algn="ctr" defTabSz="2844800">
                <a:lnSpc>
                  <a:spcPct val="90000"/>
                </a:lnSpc>
                <a:spcBef>
                  <a:spcPct val="0"/>
                </a:spcBef>
                <a:spcAft>
                  <a:spcPct val="35000"/>
                </a:spcAft>
              </a:pPr>
              <a:endParaRPr lang="en-GB" sz="6400" kern="1200" dirty="0"/>
            </a:p>
          </p:txBody>
        </p:sp>
        <p:sp>
          <p:nvSpPr>
            <p:cNvPr id="9" name="Freeform 8"/>
            <p:cNvSpPr/>
            <p:nvPr/>
          </p:nvSpPr>
          <p:spPr>
            <a:xfrm>
              <a:off x="6831657" y="3193975"/>
              <a:ext cx="2539007" cy="1523404"/>
            </a:xfrm>
            <a:custGeom>
              <a:avLst/>
              <a:gdLst>
                <a:gd name="connsiteX0" fmla="*/ 0 w 2539007"/>
                <a:gd name="connsiteY0" fmla="*/ 152340 h 1523404"/>
                <a:gd name="connsiteX1" fmla="*/ 44620 w 2539007"/>
                <a:gd name="connsiteY1" fmla="*/ 44619 h 1523404"/>
                <a:gd name="connsiteX2" fmla="*/ 152341 w 2539007"/>
                <a:gd name="connsiteY2" fmla="*/ 0 h 1523404"/>
                <a:gd name="connsiteX3" fmla="*/ 2386667 w 2539007"/>
                <a:gd name="connsiteY3" fmla="*/ 0 h 1523404"/>
                <a:gd name="connsiteX4" fmla="*/ 2494388 w 2539007"/>
                <a:gd name="connsiteY4" fmla="*/ 44620 h 1523404"/>
                <a:gd name="connsiteX5" fmla="*/ 2539007 w 2539007"/>
                <a:gd name="connsiteY5" fmla="*/ 152341 h 1523404"/>
                <a:gd name="connsiteX6" fmla="*/ 2539007 w 2539007"/>
                <a:gd name="connsiteY6" fmla="*/ 1371064 h 1523404"/>
                <a:gd name="connsiteX7" fmla="*/ 2494388 w 2539007"/>
                <a:gd name="connsiteY7" fmla="*/ 1478785 h 1523404"/>
                <a:gd name="connsiteX8" fmla="*/ 2386667 w 2539007"/>
                <a:gd name="connsiteY8" fmla="*/ 1523404 h 1523404"/>
                <a:gd name="connsiteX9" fmla="*/ 152340 w 2539007"/>
                <a:gd name="connsiteY9" fmla="*/ 1523404 h 1523404"/>
                <a:gd name="connsiteX10" fmla="*/ 44619 w 2539007"/>
                <a:gd name="connsiteY10" fmla="*/ 1478785 h 1523404"/>
                <a:gd name="connsiteX11" fmla="*/ 0 w 2539007"/>
                <a:gd name="connsiteY11" fmla="*/ 1371064 h 1523404"/>
                <a:gd name="connsiteX12" fmla="*/ 0 w 2539007"/>
                <a:gd name="connsiteY12" fmla="*/ 152340 h 152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007" h="1523404">
                  <a:moveTo>
                    <a:pt x="0" y="152340"/>
                  </a:moveTo>
                  <a:cubicBezTo>
                    <a:pt x="0" y="111937"/>
                    <a:pt x="16050" y="73189"/>
                    <a:pt x="44620" y="44619"/>
                  </a:cubicBezTo>
                  <a:cubicBezTo>
                    <a:pt x="73189" y="16050"/>
                    <a:pt x="111938" y="0"/>
                    <a:pt x="152341" y="0"/>
                  </a:cubicBezTo>
                  <a:lnTo>
                    <a:pt x="2386667" y="0"/>
                  </a:lnTo>
                  <a:cubicBezTo>
                    <a:pt x="2427070" y="0"/>
                    <a:pt x="2465818" y="16050"/>
                    <a:pt x="2494388" y="44620"/>
                  </a:cubicBezTo>
                  <a:cubicBezTo>
                    <a:pt x="2522957" y="73189"/>
                    <a:pt x="2539007" y="111938"/>
                    <a:pt x="2539007" y="152341"/>
                  </a:cubicBezTo>
                  <a:lnTo>
                    <a:pt x="2539007" y="1371064"/>
                  </a:lnTo>
                  <a:cubicBezTo>
                    <a:pt x="2539007" y="1411467"/>
                    <a:pt x="2522957" y="1450215"/>
                    <a:pt x="2494388" y="1478785"/>
                  </a:cubicBezTo>
                  <a:cubicBezTo>
                    <a:pt x="2465819" y="1507354"/>
                    <a:pt x="2427070" y="1523404"/>
                    <a:pt x="2386667" y="1523404"/>
                  </a:cubicBezTo>
                  <a:lnTo>
                    <a:pt x="152340" y="1523404"/>
                  </a:lnTo>
                  <a:cubicBezTo>
                    <a:pt x="111937" y="1523404"/>
                    <a:pt x="73189" y="1507354"/>
                    <a:pt x="44619" y="1478785"/>
                  </a:cubicBezTo>
                  <a:cubicBezTo>
                    <a:pt x="16050" y="1450216"/>
                    <a:pt x="0" y="1411467"/>
                    <a:pt x="0" y="1371064"/>
                  </a:cubicBezTo>
                  <a:lnTo>
                    <a:pt x="0" y="152340"/>
                  </a:lnTo>
                  <a:close/>
                </a:path>
              </a:pathLst>
            </a:cu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8459" tIns="288459" rIns="288459" bIns="288459" numCol="1" spcCol="1270" anchor="ctr" anchorCtr="0">
              <a:noAutofit/>
            </a:bodyPr>
            <a:lstStyle/>
            <a:p>
              <a:pPr lvl="0" algn="ctr" defTabSz="2844800">
                <a:lnSpc>
                  <a:spcPct val="90000"/>
                </a:lnSpc>
                <a:spcBef>
                  <a:spcPct val="0"/>
                </a:spcBef>
                <a:spcAft>
                  <a:spcPct val="35000"/>
                </a:spcAft>
              </a:pPr>
              <a:endParaRPr lang="en-GB" sz="6400" kern="1200" dirty="0"/>
            </a:p>
          </p:txBody>
        </p:sp>
      </p:grpSp>
      <p:sp>
        <p:nvSpPr>
          <p:cNvPr id="10" name="Slide Number Placeholder 2"/>
          <p:cNvSpPr txBox="1">
            <a:spLocks/>
          </p:cNvSpPr>
          <p:nvPr/>
        </p:nvSpPr>
        <p:spPr>
          <a:xfrm>
            <a:off x="6740624" y="4876006"/>
            <a:ext cx="2232248" cy="273844"/>
          </a:xfrm>
          <a:prstGeom prst="rect">
            <a:avLst/>
          </a:prstGeom>
        </p:spPr>
        <p:txBody>
          <a:bodyPr vert="horz"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1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3558"/>
            <a:ext cx="8280920" cy="540060"/>
          </a:xfrm>
        </p:spPr>
        <p:txBody>
          <a:bodyPr>
            <a:normAutofit fontScale="90000"/>
          </a:bodyPr>
          <a:lstStyle/>
          <a:p>
            <a:r>
              <a:rPr lang="en-AU" dirty="0" smtClean="0"/>
              <a:t>Other education modules include:</a:t>
            </a:r>
            <a:endParaRPr lang="en-AU" dirty="0"/>
          </a:p>
        </p:txBody>
      </p:sp>
      <p:sp>
        <p:nvSpPr>
          <p:cNvPr id="4" name="Slide Number Placeholder 3"/>
          <p:cNvSpPr>
            <a:spLocks noGrp="1"/>
          </p:cNvSpPr>
          <p:nvPr>
            <p:ph type="sldNum" sz="quarter" idx="12"/>
          </p:nvPr>
        </p:nvSpPr>
        <p:spPr/>
        <p:txBody>
          <a:bodyPr/>
          <a:lstStyle/>
          <a:p>
            <a:fld id="{88965FCB-C193-47C7-BA9B-8925BE36D90A}" type="slidenum">
              <a:rPr lang="en-AU" smtClean="0"/>
              <a:pPr/>
              <a:t>39</a:t>
            </a:fld>
            <a:endParaRPr lang="en-AU"/>
          </a:p>
        </p:txBody>
      </p:sp>
      <p:sp>
        <p:nvSpPr>
          <p:cNvPr id="6" name="Rounded Rectangle 5">
            <a:hlinkClick r:id="rId3"/>
          </p:cNvPr>
          <p:cNvSpPr/>
          <p:nvPr/>
        </p:nvSpPr>
        <p:spPr>
          <a:xfrm>
            <a:off x="539552" y="1491630"/>
            <a:ext cx="4968552" cy="50405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Introduction to the TGA</a:t>
            </a:r>
            <a:endParaRPr lang="en-AU" sz="2600" dirty="0"/>
          </a:p>
        </p:txBody>
      </p:sp>
      <p:sp>
        <p:nvSpPr>
          <p:cNvPr id="7" name="Rounded Rectangle 6">
            <a:hlinkClick r:id="rId4"/>
          </p:cNvPr>
          <p:cNvSpPr/>
          <p:nvPr/>
        </p:nvSpPr>
        <p:spPr>
          <a:xfrm>
            <a:off x="539552" y="2139702"/>
            <a:ext cx="4968552" cy="50405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err="1" smtClean="0"/>
              <a:t>Biologicals</a:t>
            </a:r>
            <a:endParaRPr lang="en-AU" sz="2600" dirty="0"/>
          </a:p>
        </p:txBody>
      </p:sp>
      <p:sp>
        <p:nvSpPr>
          <p:cNvPr id="8" name="Rounded Rectangle 7">
            <a:hlinkClick r:id="rId5"/>
          </p:cNvPr>
          <p:cNvSpPr/>
          <p:nvPr/>
        </p:nvSpPr>
        <p:spPr>
          <a:xfrm>
            <a:off x="539552" y="2787774"/>
            <a:ext cx="4968552" cy="50405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Medical devices</a:t>
            </a:r>
            <a:endParaRPr lang="en-AU" sz="2600" dirty="0"/>
          </a:p>
        </p:txBody>
      </p:sp>
      <p:sp>
        <p:nvSpPr>
          <p:cNvPr id="9" name="Rounded Rectangle 8">
            <a:hlinkClick r:id="rId6"/>
          </p:cNvPr>
          <p:cNvSpPr/>
          <p:nvPr/>
        </p:nvSpPr>
        <p:spPr>
          <a:xfrm>
            <a:off x="539552" y="3435846"/>
            <a:ext cx="4968552" cy="50405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err="1" smtClean="0"/>
              <a:t>Postmarket</a:t>
            </a:r>
            <a:r>
              <a:rPr lang="en-AU" sz="2600" dirty="0" smtClean="0"/>
              <a:t> monitoring</a:t>
            </a:r>
            <a:endParaRPr lang="en-AU" sz="2600" dirty="0"/>
          </a:p>
        </p:txBody>
      </p:sp>
      <p:sp>
        <p:nvSpPr>
          <p:cNvPr id="10" name="Rounded Rectangle 9">
            <a:hlinkClick r:id="rId7"/>
          </p:cNvPr>
          <p:cNvSpPr/>
          <p:nvPr/>
        </p:nvSpPr>
        <p:spPr>
          <a:xfrm>
            <a:off x="539552" y="4083918"/>
            <a:ext cx="4968552" cy="50405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600" dirty="0" smtClean="0"/>
              <a:t>Good Manufacturing Practice</a:t>
            </a:r>
            <a:endParaRPr lang="en-AU" sz="2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544" y="987574"/>
            <a:ext cx="8280920" cy="540060"/>
          </a:xfrm>
        </p:spPr>
        <p:txBody>
          <a:bodyPr>
            <a:noAutofit/>
          </a:bodyPr>
          <a:lstStyle/>
          <a:p>
            <a:r>
              <a:rPr lang="en-AU" sz="3000" dirty="0" smtClean="0"/>
              <a:t>Regulated medicines include:</a:t>
            </a:r>
            <a:r>
              <a:rPr lang="en-AU" dirty="0" smtClean="0"/>
              <a:t/>
            </a:r>
            <a:br>
              <a:rPr lang="en-AU" dirty="0" smtClean="0"/>
            </a:br>
            <a:endParaRPr lang="en-AU" dirty="0"/>
          </a:p>
        </p:txBody>
      </p:sp>
      <p:sp>
        <p:nvSpPr>
          <p:cNvPr id="4" name="Slide Number Placeholder 3"/>
          <p:cNvSpPr>
            <a:spLocks noGrp="1"/>
          </p:cNvSpPr>
          <p:nvPr>
            <p:ph type="sldNum" sz="quarter" idx="12"/>
          </p:nvPr>
        </p:nvSpPr>
        <p:spPr/>
        <p:txBody>
          <a:bodyPr/>
          <a:lstStyle/>
          <a:p>
            <a:fld id="{88965FCB-C193-47C7-BA9B-8925BE36D90A}" type="slidenum">
              <a:rPr lang="en-AU" smtClean="0"/>
              <a:pPr/>
              <a:t>4</a:t>
            </a:fld>
            <a:endParaRPr lang="en-AU"/>
          </a:p>
        </p:txBody>
      </p:sp>
      <p:sp>
        <p:nvSpPr>
          <p:cNvPr id="6" name="Content Placeholder 5"/>
          <p:cNvSpPr>
            <a:spLocks noGrp="1"/>
          </p:cNvSpPr>
          <p:nvPr>
            <p:ph sz="half" idx="13"/>
          </p:nvPr>
        </p:nvSpPr>
        <p:spPr>
          <a:xfrm>
            <a:off x="467544" y="1563638"/>
            <a:ext cx="4608512" cy="3168352"/>
          </a:xfrm>
          <a:solidFill>
            <a:srgbClr val="C8D88B"/>
          </a:solidFill>
        </p:spPr>
        <p:txBody>
          <a:bodyPr>
            <a:noAutofit/>
          </a:bodyPr>
          <a:lstStyle/>
          <a:p>
            <a:pPr indent="-180000">
              <a:spcBef>
                <a:spcPts val="1200"/>
              </a:spcBef>
              <a:buFont typeface="Arial" pitchFamily="34" charset="0"/>
              <a:buChar char="•"/>
            </a:pPr>
            <a:r>
              <a:rPr lang="en-AU" sz="1800" b="0" dirty="0" smtClean="0">
                <a:solidFill>
                  <a:srgbClr val="002060"/>
                </a:solidFill>
              </a:rPr>
              <a:t>Prescription medicines (including original and generic brands)</a:t>
            </a:r>
          </a:p>
          <a:p>
            <a:pPr indent="-180000">
              <a:spcBef>
                <a:spcPts val="1200"/>
              </a:spcBef>
              <a:buFont typeface="Arial" pitchFamily="34" charset="0"/>
              <a:buChar char="•"/>
            </a:pPr>
            <a:r>
              <a:rPr lang="en-AU" sz="1800" b="0" dirty="0" smtClean="0">
                <a:solidFill>
                  <a:srgbClr val="002060"/>
                </a:solidFill>
              </a:rPr>
              <a:t>Over-the-counter medicines (including pharmacy, pharmacist only and unscheduled medicines)</a:t>
            </a:r>
          </a:p>
          <a:p>
            <a:pPr indent="-180000">
              <a:spcBef>
                <a:spcPts val="1200"/>
              </a:spcBef>
              <a:buFont typeface="Arial" pitchFamily="34" charset="0"/>
              <a:buChar char="•"/>
            </a:pPr>
            <a:r>
              <a:rPr lang="en-AU" sz="1800" b="0" dirty="0" smtClean="0">
                <a:solidFill>
                  <a:srgbClr val="002060"/>
                </a:solidFill>
              </a:rPr>
              <a:t>Complementary medicines </a:t>
            </a:r>
          </a:p>
          <a:p>
            <a:pPr indent="-180000">
              <a:spcBef>
                <a:spcPts val="1200"/>
              </a:spcBef>
              <a:buFont typeface="Arial" pitchFamily="34" charset="0"/>
              <a:buChar char="•"/>
            </a:pPr>
            <a:r>
              <a:rPr lang="en-AU" sz="1800" b="0" dirty="0" smtClean="0">
                <a:solidFill>
                  <a:srgbClr val="002060"/>
                </a:solidFill>
              </a:rPr>
              <a:t>Vaccines</a:t>
            </a:r>
          </a:p>
          <a:p>
            <a:pPr indent="-180000">
              <a:spcBef>
                <a:spcPts val="1200"/>
              </a:spcBef>
              <a:buFont typeface="Arial" pitchFamily="34" charset="0"/>
              <a:buChar char="•"/>
            </a:pPr>
            <a:r>
              <a:rPr lang="en-AU" sz="1800" b="0" dirty="0" smtClean="0">
                <a:solidFill>
                  <a:srgbClr val="002060"/>
                </a:solidFill>
              </a:rPr>
              <a:t>Blood, blood components and plasma derivatives </a:t>
            </a:r>
          </a:p>
        </p:txBody>
      </p:sp>
      <p:sp>
        <p:nvSpPr>
          <p:cNvPr id="8" name="Freeform 7"/>
          <p:cNvSpPr/>
          <p:nvPr/>
        </p:nvSpPr>
        <p:spPr>
          <a:xfrm>
            <a:off x="5148064" y="1635646"/>
            <a:ext cx="1872208" cy="1484052"/>
          </a:xfrm>
          <a:custGeom>
            <a:avLst/>
            <a:gdLst>
              <a:gd name="connsiteX0" fmla="*/ 0 w 1484052"/>
              <a:gd name="connsiteY0" fmla="*/ 0 h 1872208"/>
              <a:gd name="connsiteX1" fmla="*/ 1236705 w 1484052"/>
              <a:gd name="connsiteY1" fmla="*/ 0 h 1872208"/>
              <a:gd name="connsiteX2" fmla="*/ 1411606 w 1484052"/>
              <a:gd name="connsiteY2" fmla="*/ 72447 h 1872208"/>
              <a:gd name="connsiteX3" fmla="*/ 1484052 w 1484052"/>
              <a:gd name="connsiteY3" fmla="*/ 247348 h 1872208"/>
              <a:gd name="connsiteX4" fmla="*/ 1484052 w 1484052"/>
              <a:gd name="connsiteY4" fmla="*/ 1872208 h 1872208"/>
              <a:gd name="connsiteX5" fmla="*/ 0 w 1484052"/>
              <a:gd name="connsiteY5" fmla="*/ 1872208 h 1872208"/>
              <a:gd name="connsiteX6" fmla="*/ 0 w 1484052"/>
              <a:gd name="connsiteY6"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4052" h="1872208">
                <a:moveTo>
                  <a:pt x="0" y="1872208"/>
                </a:moveTo>
                <a:lnTo>
                  <a:pt x="0" y="312041"/>
                </a:lnTo>
                <a:cubicBezTo>
                  <a:pt x="0" y="229282"/>
                  <a:pt x="20657" y="149914"/>
                  <a:pt x="57427" y="91394"/>
                </a:cubicBezTo>
                <a:cubicBezTo>
                  <a:pt x="94197" y="32875"/>
                  <a:pt x="144066" y="0"/>
                  <a:pt x="196067" y="0"/>
                </a:cubicBezTo>
                <a:lnTo>
                  <a:pt x="1484052" y="0"/>
                </a:lnTo>
                <a:lnTo>
                  <a:pt x="1484052" y="1872208"/>
                </a:lnTo>
                <a:lnTo>
                  <a:pt x="0" y="1872208"/>
                </a:lnTo>
                <a:close/>
              </a:path>
            </a:pathLst>
          </a:cu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232" tIns="78231" rIns="78231" bIns="449245" numCol="1" spcCol="1270" anchor="ctr" anchorCtr="0">
            <a:noAutofit/>
          </a:bodyPr>
          <a:lstStyle/>
          <a:p>
            <a:pPr lvl="0" algn="ctr" defTabSz="488950">
              <a:lnSpc>
                <a:spcPct val="90000"/>
              </a:lnSpc>
              <a:spcBef>
                <a:spcPct val="0"/>
              </a:spcBef>
              <a:spcAft>
                <a:spcPct val="35000"/>
              </a:spcAft>
            </a:pPr>
            <a:endParaRPr lang="en-AU" sz="1100" kern="1200" dirty="0"/>
          </a:p>
        </p:txBody>
      </p:sp>
      <p:sp>
        <p:nvSpPr>
          <p:cNvPr id="11" name="Freeform 10"/>
          <p:cNvSpPr/>
          <p:nvPr/>
        </p:nvSpPr>
        <p:spPr>
          <a:xfrm>
            <a:off x="5148064" y="3147814"/>
            <a:ext cx="1872209" cy="1484052"/>
          </a:xfrm>
          <a:custGeom>
            <a:avLst/>
            <a:gdLst>
              <a:gd name="connsiteX0" fmla="*/ 0 w 1872208"/>
              <a:gd name="connsiteY0" fmla="*/ 0 h 1484052"/>
              <a:gd name="connsiteX1" fmla="*/ 1624861 w 1872208"/>
              <a:gd name="connsiteY1" fmla="*/ 0 h 1484052"/>
              <a:gd name="connsiteX2" fmla="*/ 1799762 w 1872208"/>
              <a:gd name="connsiteY2" fmla="*/ 72447 h 1484052"/>
              <a:gd name="connsiteX3" fmla="*/ 1872208 w 1872208"/>
              <a:gd name="connsiteY3" fmla="*/ 247348 h 1484052"/>
              <a:gd name="connsiteX4" fmla="*/ 1872208 w 1872208"/>
              <a:gd name="connsiteY4" fmla="*/ 1484052 h 1484052"/>
              <a:gd name="connsiteX5" fmla="*/ 0 w 1872208"/>
              <a:gd name="connsiteY5" fmla="*/ 1484052 h 1484052"/>
              <a:gd name="connsiteX6" fmla="*/ 0 w 1872208"/>
              <a:gd name="connsiteY6" fmla="*/ 0 h 148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2208" h="1484052">
                <a:moveTo>
                  <a:pt x="1872208" y="1484052"/>
                </a:moveTo>
                <a:lnTo>
                  <a:pt x="247347" y="1484052"/>
                </a:lnTo>
                <a:cubicBezTo>
                  <a:pt x="181746" y="1484052"/>
                  <a:pt x="118833" y="1457992"/>
                  <a:pt x="72446" y="1411605"/>
                </a:cubicBezTo>
                <a:cubicBezTo>
                  <a:pt x="26059" y="1365218"/>
                  <a:pt x="0" y="1302305"/>
                  <a:pt x="0" y="1236704"/>
                </a:cubicBezTo>
                <a:lnTo>
                  <a:pt x="0" y="0"/>
                </a:lnTo>
                <a:lnTo>
                  <a:pt x="1872208" y="0"/>
                </a:lnTo>
                <a:lnTo>
                  <a:pt x="1872208" y="1484052"/>
                </a:lnTo>
                <a:close/>
              </a:path>
            </a:pathLst>
          </a:cu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232" tIns="449244" rIns="78233" bIns="78233" numCol="1" spcCol="1270" anchor="ctr" anchorCtr="0">
            <a:noAutofit/>
          </a:bodyPr>
          <a:lstStyle/>
          <a:p>
            <a:pPr lvl="0" algn="ctr" defTabSz="488950">
              <a:lnSpc>
                <a:spcPct val="90000"/>
              </a:lnSpc>
              <a:spcBef>
                <a:spcPct val="0"/>
              </a:spcBef>
              <a:spcAft>
                <a:spcPct val="35000"/>
              </a:spcAft>
            </a:pPr>
            <a:endParaRPr lang="en-AU" sz="1100" kern="1200" dirty="0"/>
          </a:p>
        </p:txBody>
      </p:sp>
      <p:sp>
        <p:nvSpPr>
          <p:cNvPr id="16" name="Round Diagonal Corner Rectangle 15"/>
          <p:cNvSpPr/>
          <p:nvPr/>
        </p:nvSpPr>
        <p:spPr>
          <a:xfrm flipH="1">
            <a:off x="7020272" y="1635646"/>
            <a:ext cx="1872000" cy="1483200"/>
          </a:xfrm>
          <a:prstGeom prst="round2Diag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ound Diagonal Corner Rectangle 18"/>
          <p:cNvSpPr/>
          <p:nvPr/>
        </p:nvSpPr>
        <p:spPr>
          <a:xfrm>
            <a:off x="7020272" y="3147814"/>
            <a:ext cx="1872000" cy="1483200"/>
          </a:xfrm>
          <a:prstGeom prst="round2Diag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6530617" y="2820693"/>
            <a:ext cx="1123324" cy="742026"/>
          </a:xfrm>
          <a:custGeom>
            <a:avLst/>
            <a:gdLst>
              <a:gd name="connsiteX0" fmla="*/ 0 w 1123324"/>
              <a:gd name="connsiteY0" fmla="*/ 123673 h 742026"/>
              <a:gd name="connsiteX1" fmla="*/ 36223 w 1123324"/>
              <a:gd name="connsiteY1" fmla="*/ 36223 h 742026"/>
              <a:gd name="connsiteX2" fmla="*/ 123673 w 1123324"/>
              <a:gd name="connsiteY2" fmla="*/ 0 h 742026"/>
              <a:gd name="connsiteX3" fmla="*/ 999651 w 1123324"/>
              <a:gd name="connsiteY3" fmla="*/ 0 h 742026"/>
              <a:gd name="connsiteX4" fmla="*/ 1087101 w 1123324"/>
              <a:gd name="connsiteY4" fmla="*/ 36223 h 742026"/>
              <a:gd name="connsiteX5" fmla="*/ 1123324 w 1123324"/>
              <a:gd name="connsiteY5" fmla="*/ 123673 h 742026"/>
              <a:gd name="connsiteX6" fmla="*/ 1123324 w 1123324"/>
              <a:gd name="connsiteY6" fmla="*/ 618353 h 742026"/>
              <a:gd name="connsiteX7" fmla="*/ 1087101 w 1123324"/>
              <a:gd name="connsiteY7" fmla="*/ 705803 h 742026"/>
              <a:gd name="connsiteX8" fmla="*/ 999651 w 1123324"/>
              <a:gd name="connsiteY8" fmla="*/ 742026 h 742026"/>
              <a:gd name="connsiteX9" fmla="*/ 123673 w 1123324"/>
              <a:gd name="connsiteY9" fmla="*/ 742026 h 742026"/>
              <a:gd name="connsiteX10" fmla="*/ 36223 w 1123324"/>
              <a:gd name="connsiteY10" fmla="*/ 705803 h 742026"/>
              <a:gd name="connsiteX11" fmla="*/ 0 w 1123324"/>
              <a:gd name="connsiteY11" fmla="*/ 618353 h 742026"/>
              <a:gd name="connsiteX12" fmla="*/ 0 w 1123324"/>
              <a:gd name="connsiteY12" fmla="*/ 123673 h 7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324" h="742026">
                <a:moveTo>
                  <a:pt x="0" y="123673"/>
                </a:moveTo>
                <a:cubicBezTo>
                  <a:pt x="0" y="90873"/>
                  <a:pt x="13030" y="59416"/>
                  <a:pt x="36223" y="36223"/>
                </a:cubicBezTo>
                <a:cubicBezTo>
                  <a:pt x="59416" y="13030"/>
                  <a:pt x="90873" y="0"/>
                  <a:pt x="123673" y="0"/>
                </a:cubicBezTo>
                <a:lnTo>
                  <a:pt x="999651" y="0"/>
                </a:lnTo>
                <a:cubicBezTo>
                  <a:pt x="1032451" y="0"/>
                  <a:pt x="1063908" y="13030"/>
                  <a:pt x="1087101" y="36223"/>
                </a:cubicBezTo>
                <a:cubicBezTo>
                  <a:pt x="1110294" y="59416"/>
                  <a:pt x="1123324" y="90873"/>
                  <a:pt x="1123324" y="123673"/>
                </a:cubicBezTo>
                <a:lnTo>
                  <a:pt x="1123324" y="618353"/>
                </a:lnTo>
                <a:cubicBezTo>
                  <a:pt x="1123324" y="651153"/>
                  <a:pt x="1110294" y="682610"/>
                  <a:pt x="1087101" y="705803"/>
                </a:cubicBezTo>
                <a:cubicBezTo>
                  <a:pt x="1063908" y="728996"/>
                  <a:pt x="1032451" y="742026"/>
                  <a:pt x="999651" y="742026"/>
                </a:cubicBezTo>
                <a:lnTo>
                  <a:pt x="123673" y="742026"/>
                </a:lnTo>
                <a:cubicBezTo>
                  <a:pt x="90873" y="742026"/>
                  <a:pt x="59416" y="728996"/>
                  <a:pt x="36223" y="705803"/>
                </a:cubicBezTo>
                <a:cubicBezTo>
                  <a:pt x="13030" y="682610"/>
                  <a:pt x="0" y="651153"/>
                  <a:pt x="0" y="618353"/>
                </a:cubicBezTo>
                <a:lnTo>
                  <a:pt x="0" y="123673"/>
                </a:lnTo>
                <a:close/>
              </a:path>
            </a:pathLst>
          </a:custGeom>
          <a:solidFill>
            <a:schemeClr val="accent6">
              <a:lumMod val="40000"/>
              <a:lumOff val="60000"/>
            </a:schemeClr>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78133" tIns="78133" rIns="78133" bIns="78133" numCol="1" spcCol="1270" anchor="ctr" anchorCtr="0">
            <a:noAutofit/>
          </a:bodyPr>
          <a:lstStyle/>
          <a:p>
            <a:pPr lvl="0" algn="ctr" defTabSz="488950">
              <a:lnSpc>
                <a:spcPct val="90000"/>
              </a:lnSpc>
              <a:spcBef>
                <a:spcPct val="0"/>
              </a:spcBef>
              <a:spcAft>
                <a:spcPct val="35000"/>
              </a:spcAft>
            </a:pPr>
            <a:r>
              <a:rPr lang="en-AU" sz="1100" b="1" kern="1200" dirty="0" smtClean="0"/>
              <a:t>All these products are regulated by the TGA</a:t>
            </a:r>
            <a:endParaRPr lang="en-AU" sz="1100" b="1" kern="1200" dirty="0"/>
          </a:p>
        </p:txBody>
      </p:sp>
      <p:cxnSp>
        <p:nvCxnSpPr>
          <p:cNvPr id="10" name="Straight Connector 9"/>
          <p:cNvCxnSpPr/>
          <p:nvPr/>
        </p:nvCxnSpPr>
        <p:spPr>
          <a:xfrm>
            <a:off x="8604448" y="699542"/>
            <a:ext cx="0" cy="79208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5364088" y="1491630"/>
            <a:ext cx="324036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15566"/>
            <a:ext cx="8280920" cy="540060"/>
          </a:xfrm>
        </p:spPr>
        <p:txBody>
          <a:bodyPr>
            <a:normAutofit fontScale="90000"/>
          </a:bodyPr>
          <a:lstStyle/>
          <a:p>
            <a:r>
              <a:rPr lang="en-AU" sz="3200" dirty="0" smtClean="0"/>
              <a:t>Two broad categories of medicines</a:t>
            </a:r>
            <a:r>
              <a:rPr lang="en-AU" sz="3000" dirty="0" smtClean="0"/>
              <a:t/>
            </a:r>
            <a:br>
              <a:rPr lang="en-AU" sz="3000" dirty="0" smtClean="0"/>
            </a:br>
            <a:r>
              <a:rPr lang="en-AU" sz="3000" dirty="0" smtClean="0"/>
              <a:t/>
            </a:r>
            <a:br>
              <a:rPr lang="en-AU" sz="3000" dirty="0" smtClean="0"/>
            </a:br>
            <a:endParaRPr lang="en-GB" sz="3000" dirty="0"/>
          </a:p>
        </p:txBody>
      </p:sp>
      <p:sp>
        <p:nvSpPr>
          <p:cNvPr id="5" name="TextBox 4"/>
          <p:cNvSpPr txBox="1"/>
          <p:nvPr/>
        </p:nvSpPr>
        <p:spPr>
          <a:xfrm>
            <a:off x="395536" y="1491630"/>
            <a:ext cx="8568952" cy="369332"/>
          </a:xfrm>
          <a:prstGeom prst="rect">
            <a:avLst/>
          </a:prstGeom>
          <a:noFill/>
        </p:spPr>
        <p:txBody>
          <a:bodyPr wrap="square" rtlCol="0">
            <a:spAutoFit/>
          </a:bodyPr>
          <a:lstStyle/>
          <a:p>
            <a:r>
              <a:rPr lang="en-AU" dirty="0" smtClean="0">
                <a:solidFill>
                  <a:srgbClr val="002060"/>
                </a:solidFill>
              </a:rPr>
              <a:t>Approach is based on risk and, in the simplest terms, has two tiers:</a:t>
            </a:r>
            <a:endParaRPr lang="en-AU" dirty="0">
              <a:solidFill>
                <a:srgbClr val="002060"/>
              </a:solidFill>
            </a:endParaRPr>
          </a:p>
        </p:txBody>
      </p:sp>
      <p:sp>
        <p:nvSpPr>
          <p:cNvPr id="20" name="Slide Number Placeholder 19"/>
          <p:cNvSpPr>
            <a:spLocks noGrp="1"/>
          </p:cNvSpPr>
          <p:nvPr>
            <p:ph type="sldNum" sz="quarter" idx="12"/>
          </p:nvPr>
        </p:nvSpPr>
        <p:spPr/>
        <p:txBody>
          <a:bodyPr/>
          <a:lstStyle/>
          <a:p>
            <a:fld id="{88965FCB-C193-47C7-BA9B-8925BE36D90A}" type="slidenum">
              <a:rPr lang="en-AU" smtClean="0"/>
              <a:pPr/>
              <a:t>5</a:t>
            </a:fld>
            <a:endParaRPr lang="en-AU"/>
          </a:p>
        </p:txBody>
      </p:sp>
      <p:grpSp>
        <p:nvGrpSpPr>
          <p:cNvPr id="6" name="Group 5"/>
          <p:cNvGrpSpPr/>
          <p:nvPr/>
        </p:nvGrpSpPr>
        <p:grpSpPr>
          <a:xfrm>
            <a:off x="395537" y="2067725"/>
            <a:ext cx="8496943" cy="2572760"/>
            <a:chOff x="395537" y="2067725"/>
            <a:chExt cx="8496943" cy="2572760"/>
          </a:xfrm>
        </p:grpSpPr>
        <p:sp>
          <p:nvSpPr>
            <p:cNvPr id="8" name="Freeform 7"/>
            <p:cNvSpPr/>
            <p:nvPr/>
          </p:nvSpPr>
          <p:spPr>
            <a:xfrm>
              <a:off x="396331" y="2067725"/>
              <a:ext cx="2271795" cy="1276647"/>
            </a:xfrm>
            <a:custGeom>
              <a:avLst/>
              <a:gdLst>
                <a:gd name="connsiteX0" fmla="*/ 0 w 2271795"/>
                <a:gd name="connsiteY0" fmla="*/ 212779 h 1276647"/>
                <a:gd name="connsiteX1" fmla="*/ 62322 w 2271795"/>
                <a:gd name="connsiteY1" fmla="*/ 62322 h 1276647"/>
                <a:gd name="connsiteX2" fmla="*/ 212780 w 2271795"/>
                <a:gd name="connsiteY2" fmla="*/ 1 h 1276647"/>
                <a:gd name="connsiteX3" fmla="*/ 2059016 w 2271795"/>
                <a:gd name="connsiteY3" fmla="*/ 0 h 1276647"/>
                <a:gd name="connsiteX4" fmla="*/ 2209473 w 2271795"/>
                <a:gd name="connsiteY4" fmla="*/ 62322 h 1276647"/>
                <a:gd name="connsiteX5" fmla="*/ 2271794 w 2271795"/>
                <a:gd name="connsiteY5" fmla="*/ 212780 h 1276647"/>
                <a:gd name="connsiteX6" fmla="*/ 2271795 w 2271795"/>
                <a:gd name="connsiteY6" fmla="*/ 1063868 h 1276647"/>
                <a:gd name="connsiteX7" fmla="*/ 2209473 w 2271795"/>
                <a:gd name="connsiteY7" fmla="*/ 1214326 h 1276647"/>
                <a:gd name="connsiteX8" fmla="*/ 2059015 w 2271795"/>
                <a:gd name="connsiteY8" fmla="*/ 1276647 h 1276647"/>
                <a:gd name="connsiteX9" fmla="*/ 212779 w 2271795"/>
                <a:gd name="connsiteY9" fmla="*/ 1276647 h 1276647"/>
                <a:gd name="connsiteX10" fmla="*/ 62322 w 2271795"/>
                <a:gd name="connsiteY10" fmla="*/ 1214325 h 1276647"/>
                <a:gd name="connsiteX11" fmla="*/ 1 w 2271795"/>
                <a:gd name="connsiteY11" fmla="*/ 1063867 h 1276647"/>
                <a:gd name="connsiteX12" fmla="*/ 0 w 2271795"/>
                <a:gd name="connsiteY12" fmla="*/ 212779 h 127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1795" h="1276647">
                  <a:moveTo>
                    <a:pt x="0" y="212779"/>
                  </a:moveTo>
                  <a:cubicBezTo>
                    <a:pt x="0" y="156346"/>
                    <a:pt x="22418" y="102225"/>
                    <a:pt x="62322" y="62322"/>
                  </a:cubicBezTo>
                  <a:cubicBezTo>
                    <a:pt x="102226" y="22418"/>
                    <a:pt x="156347" y="1"/>
                    <a:pt x="212780" y="1"/>
                  </a:cubicBezTo>
                  <a:lnTo>
                    <a:pt x="2059016" y="0"/>
                  </a:lnTo>
                  <a:cubicBezTo>
                    <a:pt x="2115449" y="0"/>
                    <a:pt x="2169570" y="22418"/>
                    <a:pt x="2209473" y="62322"/>
                  </a:cubicBezTo>
                  <a:cubicBezTo>
                    <a:pt x="2249377" y="102226"/>
                    <a:pt x="2271794" y="156347"/>
                    <a:pt x="2271794" y="212780"/>
                  </a:cubicBezTo>
                  <a:cubicBezTo>
                    <a:pt x="2271794" y="496476"/>
                    <a:pt x="2271795" y="780172"/>
                    <a:pt x="2271795" y="1063868"/>
                  </a:cubicBezTo>
                  <a:cubicBezTo>
                    <a:pt x="2271795" y="1120301"/>
                    <a:pt x="2249377" y="1174422"/>
                    <a:pt x="2209473" y="1214326"/>
                  </a:cubicBezTo>
                  <a:cubicBezTo>
                    <a:pt x="2169569" y="1254230"/>
                    <a:pt x="2115448" y="1276648"/>
                    <a:pt x="2059015" y="1276647"/>
                  </a:cubicBezTo>
                  <a:lnTo>
                    <a:pt x="212779" y="1276647"/>
                  </a:lnTo>
                  <a:cubicBezTo>
                    <a:pt x="156346" y="1276647"/>
                    <a:pt x="102225" y="1254229"/>
                    <a:pt x="62322" y="1214325"/>
                  </a:cubicBezTo>
                  <a:cubicBezTo>
                    <a:pt x="22418" y="1174421"/>
                    <a:pt x="1" y="1120300"/>
                    <a:pt x="1" y="1063867"/>
                  </a:cubicBezTo>
                  <a:cubicBezTo>
                    <a:pt x="1" y="780171"/>
                    <a:pt x="0" y="496475"/>
                    <a:pt x="0" y="212779"/>
                  </a:cubicBezTo>
                  <a:close/>
                </a:path>
              </a:pathLst>
            </a:custGeom>
            <a:solidFill>
              <a:srgbClr val="538BB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69001" tIns="115661" rIns="169001" bIns="115661" numCol="1" spcCol="1270" anchor="ctr" anchorCtr="0">
              <a:noAutofit/>
            </a:bodyPr>
            <a:lstStyle/>
            <a:p>
              <a:pPr lvl="0" algn="ctr" defTabSz="1244600">
                <a:lnSpc>
                  <a:spcPct val="90000"/>
                </a:lnSpc>
                <a:spcBef>
                  <a:spcPct val="0"/>
                </a:spcBef>
                <a:spcAft>
                  <a:spcPct val="35000"/>
                </a:spcAft>
              </a:pPr>
              <a:r>
                <a:rPr lang="en-AU" sz="2800" b="1" kern="1200" dirty="0" smtClean="0">
                  <a:solidFill>
                    <a:srgbClr val="002060"/>
                  </a:solidFill>
                </a:rPr>
                <a:t>Registered</a:t>
              </a:r>
              <a:r>
                <a:rPr lang="en-AU" sz="2600" kern="1200" dirty="0" smtClean="0">
                  <a:solidFill>
                    <a:srgbClr val="002060"/>
                  </a:solidFill>
                </a:rPr>
                <a:t/>
              </a:r>
              <a:br>
                <a:rPr lang="en-AU" sz="2600" kern="1200" dirty="0" smtClean="0">
                  <a:solidFill>
                    <a:srgbClr val="002060"/>
                  </a:solidFill>
                </a:rPr>
              </a:br>
              <a:r>
                <a:rPr lang="en-AU" sz="2400" kern="1200" dirty="0" smtClean="0">
                  <a:solidFill>
                    <a:srgbClr val="002060"/>
                  </a:solidFill>
                </a:rPr>
                <a:t>medicines</a:t>
              </a:r>
              <a:r>
                <a:rPr lang="en-AU" sz="2600" kern="1200" dirty="0" smtClean="0">
                  <a:solidFill>
                    <a:srgbClr val="002060"/>
                  </a:solidFill>
                </a:rPr>
                <a:t>:</a:t>
              </a:r>
              <a:endParaRPr lang="en-AU" sz="2600" kern="1200" dirty="0">
                <a:solidFill>
                  <a:srgbClr val="002060"/>
                </a:solidFill>
              </a:endParaRPr>
            </a:p>
          </p:txBody>
        </p:sp>
        <p:sp>
          <p:nvSpPr>
            <p:cNvPr id="7" name="Freeform 6"/>
            <p:cNvSpPr/>
            <p:nvPr/>
          </p:nvSpPr>
          <p:spPr>
            <a:xfrm>
              <a:off x="2668126" y="2195390"/>
              <a:ext cx="6150984" cy="1021320"/>
            </a:xfrm>
            <a:custGeom>
              <a:avLst/>
              <a:gdLst>
                <a:gd name="connsiteX0" fmla="*/ 170223 w 1021318"/>
                <a:gd name="connsiteY0" fmla="*/ 0 h 6150984"/>
                <a:gd name="connsiteX1" fmla="*/ 851095 w 1021318"/>
                <a:gd name="connsiteY1" fmla="*/ 0 h 6150984"/>
                <a:gd name="connsiteX2" fmla="*/ 971461 w 1021318"/>
                <a:gd name="connsiteY2" fmla="*/ 49857 h 6150984"/>
                <a:gd name="connsiteX3" fmla="*/ 1021318 w 1021318"/>
                <a:gd name="connsiteY3" fmla="*/ 170223 h 6150984"/>
                <a:gd name="connsiteX4" fmla="*/ 1021318 w 1021318"/>
                <a:gd name="connsiteY4" fmla="*/ 6150984 h 6150984"/>
                <a:gd name="connsiteX5" fmla="*/ 1021318 w 1021318"/>
                <a:gd name="connsiteY5" fmla="*/ 6150984 h 6150984"/>
                <a:gd name="connsiteX6" fmla="*/ 1021318 w 1021318"/>
                <a:gd name="connsiteY6" fmla="*/ 6150984 h 6150984"/>
                <a:gd name="connsiteX7" fmla="*/ 0 w 1021318"/>
                <a:gd name="connsiteY7" fmla="*/ 6150984 h 6150984"/>
                <a:gd name="connsiteX8" fmla="*/ 0 w 1021318"/>
                <a:gd name="connsiteY8" fmla="*/ 6150984 h 6150984"/>
                <a:gd name="connsiteX9" fmla="*/ 0 w 1021318"/>
                <a:gd name="connsiteY9" fmla="*/ 6150984 h 6150984"/>
                <a:gd name="connsiteX10" fmla="*/ 0 w 1021318"/>
                <a:gd name="connsiteY10" fmla="*/ 170223 h 6150984"/>
                <a:gd name="connsiteX11" fmla="*/ 49857 w 1021318"/>
                <a:gd name="connsiteY11" fmla="*/ 49857 h 6150984"/>
                <a:gd name="connsiteX12" fmla="*/ 170223 w 1021318"/>
                <a:gd name="connsiteY12" fmla="*/ 0 h 615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318" h="6150984">
                  <a:moveTo>
                    <a:pt x="1021318" y="1025186"/>
                  </a:moveTo>
                  <a:lnTo>
                    <a:pt x="1021318" y="5125798"/>
                  </a:lnTo>
                  <a:cubicBezTo>
                    <a:pt x="1021318" y="5397694"/>
                    <a:pt x="1018340" y="5658454"/>
                    <a:pt x="1013040" y="5850713"/>
                  </a:cubicBezTo>
                  <a:cubicBezTo>
                    <a:pt x="1007739" y="6042972"/>
                    <a:pt x="1000550" y="6150981"/>
                    <a:pt x="993054" y="6150981"/>
                  </a:cubicBezTo>
                  <a:lnTo>
                    <a:pt x="0" y="6150981"/>
                  </a:lnTo>
                  <a:lnTo>
                    <a:pt x="0" y="6150981"/>
                  </a:lnTo>
                  <a:lnTo>
                    <a:pt x="0" y="6150981"/>
                  </a:lnTo>
                  <a:lnTo>
                    <a:pt x="0" y="3"/>
                  </a:lnTo>
                  <a:lnTo>
                    <a:pt x="0" y="3"/>
                  </a:lnTo>
                  <a:lnTo>
                    <a:pt x="0" y="3"/>
                  </a:lnTo>
                  <a:lnTo>
                    <a:pt x="993054" y="3"/>
                  </a:lnTo>
                  <a:cubicBezTo>
                    <a:pt x="1000550" y="3"/>
                    <a:pt x="1007739" y="108012"/>
                    <a:pt x="1013040" y="300271"/>
                  </a:cubicBezTo>
                  <a:cubicBezTo>
                    <a:pt x="1018340" y="492530"/>
                    <a:pt x="1021318" y="753290"/>
                    <a:pt x="1021318" y="1025186"/>
                  </a:cubicBezTo>
                  <a:close/>
                </a:path>
              </a:pathLst>
            </a:custGeom>
            <a:solidFill>
              <a:srgbClr val="CBD4E1"/>
            </a:solidFill>
            <a:ln>
              <a:solidFill>
                <a:srgbClr val="CBD4E1"/>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73682" rIns="297506" bIns="173684" numCol="1" spcCol="1270" anchor="ctr" anchorCtr="0">
              <a:noAutofit/>
            </a:bodyPr>
            <a:lstStyle/>
            <a:p>
              <a:pPr marL="114300" lvl="1" indent="-114300" algn="l" defTabSz="666750">
                <a:lnSpc>
                  <a:spcPct val="90000"/>
                </a:lnSpc>
                <a:spcBef>
                  <a:spcPct val="0"/>
                </a:spcBef>
                <a:spcAft>
                  <a:spcPct val="15000"/>
                </a:spcAft>
                <a:buChar char="••"/>
              </a:pPr>
              <a:r>
                <a:rPr lang="en-AU" sz="1500" b="0" kern="1200" dirty="0" smtClean="0">
                  <a:solidFill>
                    <a:srgbClr val="002060"/>
                  </a:solidFill>
                </a:rPr>
                <a:t>higher risk medicines that are registered on the ARTG</a:t>
              </a:r>
              <a:endParaRPr lang="en-AU" sz="1500" b="0" kern="1200" dirty="0">
                <a:solidFill>
                  <a:srgbClr val="002060"/>
                </a:solidFill>
              </a:endParaRPr>
            </a:p>
            <a:p>
              <a:pPr marL="114300" lvl="1" indent="-114300" algn="l" defTabSz="666750">
                <a:lnSpc>
                  <a:spcPct val="90000"/>
                </a:lnSpc>
                <a:spcBef>
                  <a:spcPct val="0"/>
                </a:spcBef>
                <a:spcAft>
                  <a:spcPct val="15000"/>
                </a:spcAft>
                <a:buChar char="••"/>
              </a:pPr>
              <a:r>
                <a:rPr lang="en-AU" sz="1500" b="0" kern="1200" dirty="0" smtClean="0">
                  <a:solidFill>
                    <a:srgbClr val="002060"/>
                  </a:solidFill>
                </a:rPr>
                <a:t>evaluated for quality, safety and efficacy</a:t>
              </a:r>
              <a:endParaRPr lang="en-AU" sz="1500" b="0" kern="1200" dirty="0">
                <a:solidFill>
                  <a:srgbClr val="002060"/>
                </a:solidFill>
              </a:endParaRPr>
            </a:p>
            <a:p>
              <a:pPr marL="114300" lvl="1" indent="-114300" algn="l" defTabSz="666750">
                <a:lnSpc>
                  <a:spcPct val="90000"/>
                </a:lnSpc>
                <a:spcBef>
                  <a:spcPct val="0"/>
                </a:spcBef>
                <a:spcAft>
                  <a:spcPct val="15000"/>
                </a:spcAft>
                <a:buChar char="••"/>
              </a:pPr>
              <a:r>
                <a:rPr lang="en-AU" sz="1500" b="0" kern="1200" dirty="0" smtClean="0">
                  <a:solidFill>
                    <a:srgbClr val="002060"/>
                  </a:solidFill>
                </a:rPr>
                <a:t>Product Information is approved by the TGA</a:t>
              </a:r>
              <a:endParaRPr lang="en-AU" sz="1500" b="0" kern="1200" dirty="0">
                <a:solidFill>
                  <a:srgbClr val="002060"/>
                </a:solidFill>
              </a:endParaRPr>
            </a:p>
          </p:txBody>
        </p:sp>
        <p:sp>
          <p:nvSpPr>
            <p:cNvPr id="10" name="Freeform 9"/>
            <p:cNvSpPr/>
            <p:nvPr/>
          </p:nvSpPr>
          <p:spPr>
            <a:xfrm>
              <a:off x="395537" y="3363838"/>
              <a:ext cx="2271600" cy="1276647"/>
            </a:xfrm>
            <a:custGeom>
              <a:avLst/>
              <a:gdLst>
                <a:gd name="connsiteX0" fmla="*/ 0 w 2199231"/>
                <a:gd name="connsiteY0" fmla="*/ 212779 h 1276647"/>
                <a:gd name="connsiteX1" fmla="*/ 62322 w 2199231"/>
                <a:gd name="connsiteY1" fmla="*/ 62322 h 1276647"/>
                <a:gd name="connsiteX2" fmla="*/ 212780 w 2199231"/>
                <a:gd name="connsiteY2" fmla="*/ 1 h 1276647"/>
                <a:gd name="connsiteX3" fmla="*/ 1986452 w 2199231"/>
                <a:gd name="connsiteY3" fmla="*/ 0 h 1276647"/>
                <a:gd name="connsiteX4" fmla="*/ 2136909 w 2199231"/>
                <a:gd name="connsiteY4" fmla="*/ 62322 h 1276647"/>
                <a:gd name="connsiteX5" fmla="*/ 2199230 w 2199231"/>
                <a:gd name="connsiteY5" fmla="*/ 212780 h 1276647"/>
                <a:gd name="connsiteX6" fmla="*/ 2199231 w 2199231"/>
                <a:gd name="connsiteY6" fmla="*/ 1063868 h 1276647"/>
                <a:gd name="connsiteX7" fmla="*/ 2136909 w 2199231"/>
                <a:gd name="connsiteY7" fmla="*/ 1214326 h 1276647"/>
                <a:gd name="connsiteX8" fmla="*/ 1986451 w 2199231"/>
                <a:gd name="connsiteY8" fmla="*/ 1276647 h 1276647"/>
                <a:gd name="connsiteX9" fmla="*/ 212779 w 2199231"/>
                <a:gd name="connsiteY9" fmla="*/ 1276647 h 1276647"/>
                <a:gd name="connsiteX10" fmla="*/ 62322 w 2199231"/>
                <a:gd name="connsiteY10" fmla="*/ 1214325 h 1276647"/>
                <a:gd name="connsiteX11" fmla="*/ 1 w 2199231"/>
                <a:gd name="connsiteY11" fmla="*/ 1063867 h 1276647"/>
                <a:gd name="connsiteX12" fmla="*/ 0 w 2199231"/>
                <a:gd name="connsiteY12" fmla="*/ 212779 h 127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9231" h="1276647">
                  <a:moveTo>
                    <a:pt x="0" y="212779"/>
                  </a:moveTo>
                  <a:cubicBezTo>
                    <a:pt x="0" y="156346"/>
                    <a:pt x="22418" y="102225"/>
                    <a:pt x="62322" y="62322"/>
                  </a:cubicBezTo>
                  <a:cubicBezTo>
                    <a:pt x="102226" y="22418"/>
                    <a:pt x="156347" y="1"/>
                    <a:pt x="212780" y="1"/>
                  </a:cubicBezTo>
                  <a:lnTo>
                    <a:pt x="1986452" y="0"/>
                  </a:lnTo>
                  <a:cubicBezTo>
                    <a:pt x="2042885" y="0"/>
                    <a:pt x="2097006" y="22418"/>
                    <a:pt x="2136909" y="62322"/>
                  </a:cubicBezTo>
                  <a:cubicBezTo>
                    <a:pt x="2176813" y="102226"/>
                    <a:pt x="2199230" y="156347"/>
                    <a:pt x="2199230" y="212780"/>
                  </a:cubicBezTo>
                  <a:cubicBezTo>
                    <a:pt x="2199230" y="496476"/>
                    <a:pt x="2199231" y="780172"/>
                    <a:pt x="2199231" y="1063868"/>
                  </a:cubicBezTo>
                  <a:cubicBezTo>
                    <a:pt x="2199231" y="1120301"/>
                    <a:pt x="2176813" y="1174422"/>
                    <a:pt x="2136909" y="1214326"/>
                  </a:cubicBezTo>
                  <a:cubicBezTo>
                    <a:pt x="2097005" y="1254230"/>
                    <a:pt x="2042884" y="1276648"/>
                    <a:pt x="1986451" y="1276647"/>
                  </a:cubicBezTo>
                  <a:lnTo>
                    <a:pt x="212779" y="1276647"/>
                  </a:lnTo>
                  <a:cubicBezTo>
                    <a:pt x="156346" y="1276647"/>
                    <a:pt x="102225" y="1254229"/>
                    <a:pt x="62322" y="1214325"/>
                  </a:cubicBezTo>
                  <a:cubicBezTo>
                    <a:pt x="22418" y="1174421"/>
                    <a:pt x="1" y="1120300"/>
                    <a:pt x="1" y="1063867"/>
                  </a:cubicBezTo>
                  <a:cubicBezTo>
                    <a:pt x="1" y="780171"/>
                    <a:pt x="0" y="496475"/>
                    <a:pt x="0" y="212779"/>
                  </a:cubicBez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69001" tIns="115661" rIns="169001" bIns="115661" numCol="1" spcCol="1270" anchor="ctr" anchorCtr="0">
              <a:noAutofit/>
            </a:bodyPr>
            <a:lstStyle/>
            <a:p>
              <a:pPr lvl="0" algn="ctr" defTabSz="1244600">
                <a:lnSpc>
                  <a:spcPct val="90000"/>
                </a:lnSpc>
                <a:spcBef>
                  <a:spcPct val="0"/>
                </a:spcBef>
                <a:spcAft>
                  <a:spcPct val="35000"/>
                </a:spcAft>
              </a:pPr>
              <a:r>
                <a:rPr lang="en-AU" sz="2800" b="1" kern="1200" dirty="0" smtClean="0">
                  <a:solidFill>
                    <a:srgbClr val="002060"/>
                  </a:solidFill>
                </a:rPr>
                <a:t>Listed</a:t>
              </a:r>
              <a:r>
                <a:rPr lang="en-AU" sz="2900" kern="1200" dirty="0" smtClean="0">
                  <a:solidFill>
                    <a:srgbClr val="002060"/>
                  </a:solidFill>
                </a:rPr>
                <a:t/>
              </a:r>
              <a:br>
                <a:rPr lang="en-AU" sz="2900" kern="1200" dirty="0" smtClean="0">
                  <a:solidFill>
                    <a:srgbClr val="002060"/>
                  </a:solidFill>
                </a:rPr>
              </a:br>
              <a:r>
                <a:rPr lang="en-AU" sz="2400" kern="1200" dirty="0" smtClean="0">
                  <a:solidFill>
                    <a:srgbClr val="002060"/>
                  </a:solidFill>
                </a:rPr>
                <a:t>medicines:</a:t>
              </a:r>
              <a:endParaRPr lang="en-AU" sz="2400" kern="1200" dirty="0">
                <a:solidFill>
                  <a:srgbClr val="002060"/>
                </a:solidFill>
              </a:endParaRPr>
            </a:p>
          </p:txBody>
        </p:sp>
        <p:sp>
          <p:nvSpPr>
            <p:cNvPr id="9" name="Freeform 8"/>
            <p:cNvSpPr/>
            <p:nvPr/>
          </p:nvSpPr>
          <p:spPr>
            <a:xfrm>
              <a:off x="2668368" y="3507856"/>
              <a:ext cx="6224112" cy="1021319"/>
            </a:xfrm>
            <a:custGeom>
              <a:avLst/>
              <a:gdLst>
                <a:gd name="connsiteX0" fmla="*/ 170223 w 1021318"/>
                <a:gd name="connsiteY0" fmla="*/ 0 h 6224112"/>
                <a:gd name="connsiteX1" fmla="*/ 851095 w 1021318"/>
                <a:gd name="connsiteY1" fmla="*/ 0 h 6224112"/>
                <a:gd name="connsiteX2" fmla="*/ 971461 w 1021318"/>
                <a:gd name="connsiteY2" fmla="*/ 49857 h 6224112"/>
                <a:gd name="connsiteX3" fmla="*/ 1021318 w 1021318"/>
                <a:gd name="connsiteY3" fmla="*/ 170223 h 6224112"/>
                <a:gd name="connsiteX4" fmla="*/ 1021318 w 1021318"/>
                <a:gd name="connsiteY4" fmla="*/ 6224112 h 6224112"/>
                <a:gd name="connsiteX5" fmla="*/ 1021318 w 1021318"/>
                <a:gd name="connsiteY5" fmla="*/ 6224112 h 6224112"/>
                <a:gd name="connsiteX6" fmla="*/ 1021318 w 1021318"/>
                <a:gd name="connsiteY6" fmla="*/ 6224112 h 6224112"/>
                <a:gd name="connsiteX7" fmla="*/ 0 w 1021318"/>
                <a:gd name="connsiteY7" fmla="*/ 6224112 h 6224112"/>
                <a:gd name="connsiteX8" fmla="*/ 0 w 1021318"/>
                <a:gd name="connsiteY8" fmla="*/ 6224112 h 6224112"/>
                <a:gd name="connsiteX9" fmla="*/ 0 w 1021318"/>
                <a:gd name="connsiteY9" fmla="*/ 6224112 h 6224112"/>
                <a:gd name="connsiteX10" fmla="*/ 0 w 1021318"/>
                <a:gd name="connsiteY10" fmla="*/ 170223 h 6224112"/>
                <a:gd name="connsiteX11" fmla="*/ 49857 w 1021318"/>
                <a:gd name="connsiteY11" fmla="*/ 49857 h 6224112"/>
                <a:gd name="connsiteX12" fmla="*/ 170223 w 1021318"/>
                <a:gd name="connsiteY12" fmla="*/ 0 h 622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1318" h="6224112">
                  <a:moveTo>
                    <a:pt x="1021318" y="1037374"/>
                  </a:moveTo>
                  <a:lnTo>
                    <a:pt x="1021318" y="5186738"/>
                  </a:lnTo>
                  <a:cubicBezTo>
                    <a:pt x="1021318" y="5461866"/>
                    <a:pt x="1018375" y="5725726"/>
                    <a:pt x="1013137" y="5920271"/>
                  </a:cubicBezTo>
                  <a:cubicBezTo>
                    <a:pt x="1007899" y="6114816"/>
                    <a:pt x="1000794" y="6224109"/>
                    <a:pt x="993386" y="6224109"/>
                  </a:cubicBezTo>
                  <a:lnTo>
                    <a:pt x="0" y="6224109"/>
                  </a:lnTo>
                  <a:lnTo>
                    <a:pt x="0" y="6224109"/>
                  </a:lnTo>
                  <a:lnTo>
                    <a:pt x="0" y="6224109"/>
                  </a:lnTo>
                  <a:lnTo>
                    <a:pt x="0" y="3"/>
                  </a:lnTo>
                  <a:lnTo>
                    <a:pt x="0" y="3"/>
                  </a:lnTo>
                  <a:lnTo>
                    <a:pt x="0" y="3"/>
                  </a:lnTo>
                  <a:lnTo>
                    <a:pt x="993386" y="3"/>
                  </a:lnTo>
                  <a:cubicBezTo>
                    <a:pt x="1000794" y="3"/>
                    <a:pt x="1007899" y="109296"/>
                    <a:pt x="1013137" y="303841"/>
                  </a:cubicBezTo>
                  <a:cubicBezTo>
                    <a:pt x="1018375" y="498386"/>
                    <a:pt x="1021318" y="762246"/>
                    <a:pt x="1021318" y="1037374"/>
                  </a:cubicBezTo>
                  <a:close/>
                </a:path>
              </a:pathLst>
            </a:custGeom>
            <a:solidFill>
              <a:srgbClr val="DBCAEE"/>
            </a:solidFill>
            <a:ln>
              <a:solidFill>
                <a:srgbClr val="E5EBD2"/>
              </a:solidFill>
            </a:ln>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73681" rIns="297506" bIns="173684" numCol="1" spcCol="1270" anchor="ctr" anchorCtr="0">
              <a:noAutofit/>
            </a:bodyPr>
            <a:lstStyle/>
            <a:p>
              <a:pPr marL="172800" lvl="1" indent="-172800" algn="l" defTabSz="666750">
                <a:lnSpc>
                  <a:spcPct val="90000"/>
                </a:lnSpc>
                <a:spcBef>
                  <a:spcPct val="0"/>
                </a:spcBef>
                <a:spcAft>
                  <a:spcPct val="15000"/>
                </a:spcAft>
                <a:buChar char="••"/>
              </a:pPr>
              <a:r>
                <a:rPr lang="en-AU" sz="1500" b="0" kern="1200" dirty="0" smtClean="0">
                  <a:solidFill>
                    <a:srgbClr val="002060"/>
                  </a:solidFill>
                </a:rPr>
                <a:t>lower risk medicines that are listed on the ARTG</a:t>
              </a:r>
              <a:endParaRPr lang="en-AU" sz="1500" b="0" kern="1200" dirty="0">
                <a:solidFill>
                  <a:srgbClr val="002060"/>
                </a:solidFill>
              </a:endParaRPr>
            </a:p>
            <a:p>
              <a:pPr marL="172800" lvl="1" indent="-172800" algn="l" defTabSz="666750">
                <a:lnSpc>
                  <a:spcPct val="90000"/>
                </a:lnSpc>
                <a:spcBef>
                  <a:spcPct val="0"/>
                </a:spcBef>
                <a:spcAft>
                  <a:spcPct val="15000"/>
                </a:spcAft>
                <a:buChar char="••"/>
              </a:pPr>
              <a:r>
                <a:rPr lang="en-AU" sz="1500" b="0" kern="1200" dirty="0" smtClean="0">
                  <a:solidFill>
                    <a:srgbClr val="002060"/>
                  </a:solidFill>
                </a:rPr>
                <a:t>contain pre-approved, low risk ingredients</a:t>
              </a:r>
              <a:endParaRPr lang="en-AU" sz="1500" b="0" kern="1200" dirty="0">
                <a:solidFill>
                  <a:srgbClr val="002060"/>
                </a:solidFill>
              </a:endParaRPr>
            </a:p>
            <a:p>
              <a:pPr marL="172800" lvl="1" indent="-172800" algn="l" defTabSz="666750">
                <a:lnSpc>
                  <a:spcPct val="90000"/>
                </a:lnSpc>
                <a:spcBef>
                  <a:spcPct val="0"/>
                </a:spcBef>
                <a:spcAft>
                  <a:spcPct val="15000"/>
                </a:spcAft>
                <a:buChar char="••"/>
              </a:pPr>
              <a:r>
                <a:rPr lang="en-AU" sz="1500" b="0" kern="1200" dirty="0" smtClean="0">
                  <a:solidFill>
                    <a:srgbClr val="002060"/>
                  </a:solidFill>
                </a:rPr>
                <a:t>can only make limited claims and cannot  imply that they will be useful in the treatment or prevention of serious illnesses</a:t>
              </a:r>
              <a:endParaRPr lang="en-AU" sz="1500" b="0" kern="1200" dirty="0">
                <a:solidFill>
                  <a:srgbClr val="002060"/>
                </a:solidFill>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43558"/>
            <a:ext cx="8280920" cy="540060"/>
          </a:xfrm>
        </p:spPr>
        <p:txBody>
          <a:bodyPr>
            <a:normAutofit/>
          </a:bodyPr>
          <a:lstStyle/>
          <a:p>
            <a:r>
              <a:rPr lang="en-AU" sz="3000" dirty="0" smtClean="0"/>
              <a:t>Registered medicines</a:t>
            </a:r>
            <a:endParaRPr lang="en-GB" sz="3000" dirty="0"/>
          </a:p>
        </p:txBody>
      </p:sp>
      <p:sp>
        <p:nvSpPr>
          <p:cNvPr id="3" name="Content Placeholder 2"/>
          <p:cNvSpPr>
            <a:spLocks noGrp="1"/>
          </p:cNvSpPr>
          <p:nvPr>
            <p:ph sz="half" idx="13"/>
          </p:nvPr>
        </p:nvSpPr>
        <p:spPr>
          <a:xfrm>
            <a:off x="395536" y="1563638"/>
            <a:ext cx="5328592" cy="3096344"/>
          </a:xfrm>
          <a:solidFill>
            <a:srgbClr val="C8D88B"/>
          </a:solidFill>
        </p:spPr>
        <p:txBody>
          <a:bodyPr>
            <a:noAutofit/>
          </a:bodyPr>
          <a:lstStyle/>
          <a:p>
            <a:pPr lvl="0" indent="-180000">
              <a:spcBef>
                <a:spcPts val="1200"/>
              </a:spcBef>
              <a:buFont typeface="Arial" pitchFamily="34" charset="0"/>
              <a:buChar char="•"/>
            </a:pPr>
            <a:endParaRPr lang="en-AU" sz="800" dirty="0" smtClean="0">
              <a:solidFill>
                <a:srgbClr val="002060"/>
              </a:solidFill>
            </a:endParaRPr>
          </a:p>
          <a:p>
            <a:pPr lvl="0" indent="-180000">
              <a:spcBef>
                <a:spcPts val="0"/>
              </a:spcBef>
              <a:buFont typeface="Arial" pitchFamily="34" charset="0"/>
              <a:buChar char="•"/>
            </a:pPr>
            <a:r>
              <a:rPr lang="en-AU" sz="1800" dirty="0" smtClean="0">
                <a:solidFill>
                  <a:srgbClr val="002060"/>
                </a:solidFill>
              </a:rPr>
              <a:t>Higher level of risk</a:t>
            </a:r>
          </a:p>
          <a:p>
            <a:pPr lvl="3">
              <a:spcBef>
                <a:spcPts val="1200"/>
              </a:spcBef>
              <a:buFontTx/>
              <a:buChar char="-"/>
            </a:pPr>
            <a:r>
              <a:rPr lang="en-AU" sz="1800" b="1" dirty="0" smtClean="0">
                <a:solidFill>
                  <a:srgbClr val="002060"/>
                </a:solidFill>
              </a:rPr>
              <a:t>All</a:t>
            </a:r>
            <a:r>
              <a:rPr lang="en-AU" sz="1800" dirty="0" smtClean="0">
                <a:solidFill>
                  <a:srgbClr val="002060"/>
                </a:solidFill>
              </a:rPr>
              <a:t> </a:t>
            </a:r>
            <a:r>
              <a:rPr lang="en-AU" sz="1800" dirty="0" smtClean="0">
                <a:solidFill>
                  <a:srgbClr val="002060"/>
                </a:solidFill>
                <a:hlinkClick r:id="rId3"/>
              </a:rPr>
              <a:t>prescription medicines</a:t>
            </a:r>
            <a:r>
              <a:rPr lang="en-AU" sz="1800" dirty="0" smtClean="0">
                <a:solidFill>
                  <a:srgbClr val="002060"/>
                </a:solidFill>
              </a:rPr>
              <a:t> are registered</a:t>
            </a:r>
          </a:p>
          <a:p>
            <a:pPr lvl="3">
              <a:spcBef>
                <a:spcPts val="1200"/>
              </a:spcBef>
              <a:buFontTx/>
              <a:buChar char="-"/>
            </a:pPr>
            <a:r>
              <a:rPr lang="en-AU" sz="1800" b="1" dirty="0" smtClean="0">
                <a:solidFill>
                  <a:srgbClr val="002060"/>
                </a:solidFill>
              </a:rPr>
              <a:t>Most</a:t>
            </a:r>
            <a:r>
              <a:rPr lang="en-AU" sz="1800" dirty="0" smtClean="0">
                <a:solidFill>
                  <a:srgbClr val="002060"/>
                </a:solidFill>
              </a:rPr>
              <a:t> </a:t>
            </a:r>
            <a:r>
              <a:rPr lang="en-AU" sz="1800" dirty="0" smtClean="0">
                <a:solidFill>
                  <a:srgbClr val="002060"/>
                </a:solidFill>
                <a:hlinkClick r:id="rId4"/>
              </a:rPr>
              <a:t>over-the-counter medicines</a:t>
            </a:r>
            <a:r>
              <a:rPr lang="en-AU" sz="1800" dirty="0" smtClean="0">
                <a:solidFill>
                  <a:srgbClr val="002060"/>
                </a:solidFill>
              </a:rPr>
              <a:t> are registered</a:t>
            </a:r>
          </a:p>
          <a:p>
            <a:pPr lvl="3">
              <a:spcBef>
                <a:spcPts val="1200"/>
              </a:spcBef>
              <a:buFontTx/>
              <a:buChar char="-"/>
            </a:pPr>
            <a:r>
              <a:rPr lang="en-AU" sz="1800" b="1" dirty="0" smtClean="0">
                <a:solidFill>
                  <a:srgbClr val="002060"/>
                </a:solidFill>
              </a:rPr>
              <a:t>Some</a:t>
            </a:r>
            <a:r>
              <a:rPr lang="en-AU" sz="1800" dirty="0" smtClean="0">
                <a:solidFill>
                  <a:srgbClr val="002060"/>
                </a:solidFill>
              </a:rPr>
              <a:t> </a:t>
            </a:r>
            <a:r>
              <a:rPr lang="en-AU" sz="1800" dirty="0" smtClean="0">
                <a:solidFill>
                  <a:srgbClr val="002060"/>
                </a:solidFill>
                <a:hlinkClick r:id="rId5"/>
              </a:rPr>
              <a:t>complementary medicines</a:t>
            </a:r>
            <a:r>
              <a:rPr lang="en-AU" sz="1800" dirty="0" smtClean="0">
                <a:solidFill>
                  <a:srgbClr val="002060"/>
                </a:solidFill>
              </a:rPr>
              <a:t> are registered</a:t>
            </a:r>
          </a:p>
          <a:p>
            <a:pPr lvl="0" indent="-180000">
              <a:spcBef>
                <a:spcPts val="1200"/>
              </a:spcBef>
              <a:buFont typeface="Arial" pitchFamily="34" charset="0"/>
              <a:buChar char="•"/>
            </a:pPr>
            <a:r>
              <a:rPr lang="en-AU" sz="1800" dirty="0" smtClean="0">
                <a:solidFill>
                  <a:srgbClr val="002060"/>
                </a:solidFill>
              </a:rPr>
              <a:t>R</a:t>
            </a:r>
            <a:r>
              <a:rPr lang="en-AU" sz="1800" b="0" dirty="0" smtClean="0">
                <a:solidFill>
                  <a:srgbClr val="002060"/>
                </a:solidFill>
              </a:rPr>
              <a:t>egistered medicines have an</a:t>
            </a:r>
            <a:r>
              <a:rPr lang="en-AU" sz="1800" dirty="0" smtClean="0">
                <a:solidFill>
                  <a:srgbClr val="002060"/>
                </a:solidFill>
              </a:rPr>
              <a:t> </a:t>
            </a:r>
            <a:r>
              <a:rPr lang="en-AU" sz="1800" b="0" dirty="0" smtClean="0">
                <a:solidFill>
                  <a:srgbClr val="002060"/>
                </a:solidFill>
                <a:hlinkClick r:id="rId6"/>
              </a:rPr>
              <a:t>'AUST </a:t>
            </a:r>
            <a:r>
              <a:rPr lang="en-AU" sz="1800" dirty="0" smtClean="0">
                <a:solidFill>
                  <a:srgbClr val="002060"/>
                </a:solidFill>
                <a:hlinkClick r:id="rId6"/>
              </a:rPr>
              <a:t>R</a:t>
            </a:r>
            <a:r>
              <a:rPr lang="en-AU" sz="1800" b="0" dirty="0" smtClean="0">
                <a:solidFill>
                  <a:srgbClr val="002060"/>
                </a:solidFill>
                <a:hlinkClick r:id="rId6"/>
              </a:rPr>
              <a:t>' number</a:t>
            </a:r>
            <a:r>
              <a:rPr lang="en-AU" sz="1800" b="0" dirty="0" smtClean="0">
                <a:solidFill>
                  <a:srgbClr val="002060"/>
                </a:solidFill>
              </a:rPr>
              <a:t> on the label and/or packaging</a:t>
            </a:r>
            <a:endParaRPr lang="en-AU" b="0" dirty="0" smtClean="0">
              <a:solidFill>
                <a:srgbClr val="002060"/>
              </a:solidFill>
            </a:endParaRPr>
          </a:p>
          <a:p>
            <a:endParaRPr lang="en-GB" dirty="0"/>
          </a:p>
        </p:txBody>
      </p:sp>
      <p:sp>
        <p:nvSpPr>
          <p:cNvPr id="25" name="Rectangle 24"/>
          <p:cNvSpPr/>
          <p:nvPr/>
        </p:nvSpPr>
        <p:spPr>
          <a:xfrm>
            <a:off x="6156176" y="627534"/>
            <a:ext cx="2987824" cy="4515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a:xfrm>
            <a:off x="6697216" y="4803300"/>
            <a:ext cx="2267272" cy="273844"/>
          </a:xfrm>
        </p:spPr>
        <p:txBody>
          <a:bodyPr/>
          <a:lstStyle/>
          <a:p>
            <a:fld id="{88965FCB-C193-47C7-BA9B-8925BE36D90A}" type="slidenum">
              <a:rPr lang="en-AU" smtClean="0">
                <a:solidFill>
                  <a:schemeClr val="bg1"/>
                </a:solidFill>
              </a:rPr>
              <a:pPr/>
              <a:t>6</a:t>
            </a:fld>
            <a:endParaRPr lang="en-AU" dirty="0">
              <a:solidFill>
                <a:schemeClr val="bg1"/>
              </a:solidFill>
            </a:endParaRPr>
          </a:p>
        </p:txBody>
      </p:sp>
      <p:cxnSp>
        <p:nvCxnSpPr>
          <p:cNvPr id="20" name="Straight Connector 19"/>
          <p:cNvCxnSpPr/>
          <p:nvPr/>
        </p:nvCxnSpPr>
        <p:spPr>
          <a:xfrm flipH="1">
            <a:off x="7469138" y="1923678"/>
            <a:ext cx="271214" cy="463882"/>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24328" y="3219822"/>
            <a:ext cx="525345" cy="525345"/>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228184" y="843558"/>
            <a:ext cx="1440160" cy="1015663"/>
          </a:xfrm>
          <a:prstGeom prst="rect">
            <a:avLst/>
          </a:prstGeom>
          <a:noFill/>
        </p:spPr>
        <p:txBody>
          <a:bodyPr wrap="square" rtlCol="0">
            <a:spAutoFit/>
          </a:bodyPr>
          <a:lstStyle/>
          <a:p>
            <a:r>
              <a:rPr lang="en-AU" sz="1200" b="1" dirty="0" smtClean="0">
                <a:solidFill>
                  <a:schemeClr val="bg1"/>
                </a:solidFill>
              </a:rPr>
              <a:t>Prescription</a:t>
            </a:r>
          </a:p>
          <a:p>
            <a:r>
              <a:rPr lang="en-AU" sz="1200" dirty="0" smtClean="0">
                <a:solidFill>
                  <a:schemeClr val="bg1"/>
                </a:solidFill>
              </a:rPr>
              <a:t>(any medicine that requires a prescription from a practitioner)</a:t>
            </a:r>
            <a:endParaRPr lang="en-GB" sz="1200" dirty="0">
              <a:solidFill>
                <a:schemeClr val="bg1"/>
              </a:solidFill>
            </a:endParaRPr>
          </a:p>
        </p:txBody>
      </p:sp>
      <p:sp>
        <p:nvSpPr>
          <p:cNvPr id="40" name="Oval 39"/>
          <p:cNvSpPr/>
          <p:nvPr/>
        </p:nvSpPr>
        <p:spPr>
          <a:xfrm>
            <a:off x="7596336" y="843558"/>
            <a:ext cx="1353312" cy="1353312"/>
          </a:xfrm>
          <a:prstGeom prst="ellipse">
            <a:avLst/>
          </a:prstGeom>
          <a:blipFill rotWithShape="0">
            <a:blip r:embed="rId7"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TextBox 34"/>
          <p:cNvSpPr txBox="1"/>
          <p:nvPr/>
        </p:nvSpPr>
        <p:spPr>
          <a:xfrm>
            <a:off x="7703840" y="2283718"/>
            <a:ext cx="1440160" cy="1200329"/>
          </a:xfrm>
          <a:prstGeom prst="rect">
            <a:avLst/>
          </a:prstGeom>
          <a:noFill/>
        </p:spPr>
        <p:txBody>
          <a:bodyPr wrap="square" rtlCol="0">
            <a:spAutoFit/>
          </a:bodyPr>
          <a:lstStyle/>
          <a:p>
            <a:r>
              <a:rPr lang="en-AU" sz="1200" b="1" dirty="0" smtClean="0">
                <a:solidFill>
                  <a:schemeClr val="bg1"/>
                </a:solidFill>
              </a:rPr>
              <a:t>Over-the-counter</a:t>
            </a:r>
          </a:p>
          <a:p>
            <a:r>
              <a:rPr lang="en-AU" sz="1200" dirty="0" smtClean="0">
                <a:solidFill>
                  <a:schemeClr val="bg1"/>
                </a:solidFill>
              </a:rPr>
              <a:t>(lubricating eye drops from behind the counter without a prescription)</a:t>
            </a:r>
            <a:endParaRPr lang="en-GB" sz="1200" dirty="0">
              <a:solidFill>
                <a:schemeClr val="bg1"/>
              </a:solidFill>
            </a:endParaRPr>
          </a:p>
        </p:txBody>
      </p:sp>
      <p:sp>
        <p:nvSpPr>
          <p:cNvPr id="33" name="Oval 32"/>
          <p:cNvSpPr/>
          <p:nvPr/>
        </p:nvSpPr>
        <p:spPr>
          <a:xfrm>
            <a:off x="6444208" y="2283718"/>
            <a:ext cx="1281304" cy="1281304"/>
          </a:xfrm>
          <a:prstGeom prst="ellipse">
            <a:avLst/>
          </a:prstGeom>
          <a:blipFill dpi="0" rotWithShape="0">
            <a:blip r:embed="rId8" cstate="print"/>
            <a:srcRect/>
            <a:tile tx="44450" ty="12700" sx="7000" sy="6000" flip="none" algn="tl"/>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TextBox 35"/>
          <p:cNvSpPr txBox="1"/>
          <p:nvPr/>
        </p:nvSpPr>
        <p:spPr>
          <a:xfrm>
            <a:off x="6156176" y="4312503"/>
            <a:ext cx="2232248" cy="830997"/>
          </a:xfrm>
          <a:prstGeom prst="rect">
            <a:avLst/>
          </a:prstGeom>
          <a:noFill/>
        </p:spPr>
        <p:txBody>
          <a:bodyPr wrap="square" rtlCol="0">
            <a:spAutoFit/>
          </a:bodyPr>
          <a:lstStyle/>
          <a:p>
            <a:r>
              <a:rPr lang="en-AU" sz="1200" b="1" dirty="0" smtClean="0">
                <a:solidFill>
                  <a:schemeClr val="bg1"/>
                </a:solidFill>
              </a:rPr>
              <a:t>Complementary</a:t>
            </a:r>
          </a:p>
          <a:p>
            <a:r>
              <a:rPr lang="en-AU" sz="1200" dirty="0" smtClean="0">
                <a:solidFill>
                  <a:schemeClr val="bg1"/>
                </a:solidFill>
              </a:rPr>
              <a:t>(high dose calcium </a:t>
            </a:r>
            <a:br>
              <a:rPr lang="en-AU" sz="1200" dirty="0" smtClean="0">
                <a:solidFill>
                  <a:schemeClr val="bg1"/>
                </a:solidFill>
              </a:rPr>
            </a:br>
            <a:r>
              <a:rPr lang="en-AU" sz="1200" dirty="0" smtClean="0">
                <a:solidFill>
                  <a:schemeClr val="bg1"/>
                </a:solidFill>
              </a:rPr>
              <a:t>tablets from behind the counter without a prescription)</a:t>
            </a:r>
            <a:endParaRPr lang="en-GB" sz="1200" dirty="0">
              <a:solidFill>
                <a:schemeClr val="bg1"/>
              </a:solidFill>
            </a:endParaRPr>
          </a:p>
        </p:txBody>
      </p:sp>
      <p:sp>
        <p:nvSpPr>
          <p:cNvPr id="49" name="Oval 48"/>
          <p:cNvSpPr/>
          <p:nvPr/>
        </p:nvSpPr>
        <p:spPr>
          <a:xfrm>
            <a:off x="7596336" y="3579862"/>
            <a:ext cx="1353312" cy="1353312"/>
          </a:xfrm>
          <a:prstGeom prst="ellipse">
            <a:avLst/>
          </a:prstGeom>
          <a:blipFill rotWithShape="0">
            <a:blip r:embed="rId9"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71550"/>
            <a:ext cx="8280920" cy="540060"/>
          </a:xfrm>
        </p:spPr>
        <p:txBody>
          <a:bodyPr>
            <a:noAutofit/>
          </a:bodyPr>
          <a:lstStyle/>
          <a:p>
            <a:r>
              <a:rPr lang="en-AU" sz="2500" dirty="0" smtClean="0"/>
              <a:t>Registering a new medicine</a:t>
            </a:r>
            <a:endParaRPr lang="en-AU" sz="2500" dirty="0"/>
          </a:p>
        </p:txBody>
      </p:sp>
      <p:cxnSp>
        <p:nvCxnSpPr>
          <p:cNvPr id="36" name="Straight Connector 35"/>
          <p:cNvCxnSpPr/>
          <p:nvPr/>
        </p:nvCxnSpPr>
        <p:spPr>
          <a:xfrm flipV="1">
            <a:off x="8676456" y="699542"/>
            <a:ext cx="0"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88965FCB-C193-47C7-BA9B-8925BE36D90A}" type="slidenum">
              <a:rPr lang="en-AU" smtClean="0"/>
              <a:pPr/>
              <a:t>7</a:t>
            </a:fld>
            <a:endParaRPr lang="en-AU"/>
          </a:p>
        </p:txBody>
      </p:sp>
      <p:sp>
        <p:nvSpPr>
          <p:cNvPr id="10" name="Content Placeholder 9"/>
          <p:cNvSpPr>
            <a:spLocks noGrp="1"/>
          </p:cNvSpPr>
          <p:nvPr>
            <p:ph sz="half" idx="14"/>
          </p:nvPr>
        </p:nvSpPr>
        <p:spPr>
          <a:xfrm>
            <a:off x="467544" y="1275606"/>
            <a:ext cx="3312368" cy="3867894"/>
          </a:xfrm>
          <a:solidFill>
            <a:srgbClr val="C8D88B"/>
          </a:solidFill>
        </p:spPr>
        <p:txBody>
          <a:bodyPr>
            <a:noAutofit/>
          </a:bodyPr>
          <a:lstStyle/>
          <a:p>
            <a:pPr marL="180000" indent="0">
              <a:spcBef>
                <a:spcPts val="1200"/>
              </a:spcBef>
            </a:pPr>
            <a:r>
              <a:rPr lang="en-AU" sz="1800" b="0" dirty="0" smtClean="0">
                <a:solidFill>
                  <a:srgbClr val="002060"/>
                </a:solidFill>
              </a:rPr>
              <a:t>There is a large amount of information to consider</a:t>
            </a:r>
          </a:p>
          <a:p>
            <a:pPr marL="180000" indent="0">
              <a:spcBef>
                <a:spcPts val="1200"/>
              </a:spcBef>
              <a:buFont typeface="Arial" pitchFamily="34" charset="0"/>
            </a:pPr>
            <a:r>
              <a:rPr lang="en-AU" sz="1800" b="0" dirty="0" smtClean="0">
                <a:solidFill>
                  <a:srgbClr val="002060"/>
                </a:solidFill>
              </a:rPr>
              <a:t>It takes approximately 11 months to evaluate one new higher risk prescription medicine</a:t>
            </a:r>
          </a:p>
          <a:p>
            <a:pPr marL="180000" indent="0">
              <a:spcBef>
                <a:spcPts val="1200"/>
              </a:spcBef>
              <a:buFont typeface="Arial" pitchFamily="34" charset="0"/>
            </a:pPr>
            <a:r>
              <a:rPr lang="en-AU" sz="1800" b="0" dirty="0" smtClean="0">
                <a:solidFill>
                  <a:srgbClr val="002060"/>
                </a:solidFill>
              </a:rPr>
              <a:t>Evaluation is undertaken by scientists and clinicians </a:t>
            </a:r>
            <a:br>
              <a:rPr lang="en-AU" sz="1800" b="0" dirty="0" smtClean="0">
                <a:solidFill>
                  <a:srgbClr val="002060"/>
                </a:solidFill>
              </a:rPr>
            </a:br>
            <a:r>
              <a:rPr lang="en-AU" sz="1800" b="0" dirty="0" smtClean="0">
                <a:solidFill>
                  <a:srgbClr val="002060"/>
                </a:solidFill>
              </a:rPr>
              <a:t>who look at data on:</a:t>
            </a:r>
          </a:p>
          <a:p>
            <a:pPr marL="342000" indent="-180000">
              <a:lnSpc>
                <a:spcPct val="80000"/>
              </a:lnSpc>
              <a:spcBef>
                <a:spcPts val="1200"/>
              </a:spcBef>
              <a:buFont typeface="Arial" pitchFamily="34" charset="0"/>
              <a:buChar char="•"/>
            </a:pPr>
            <a:r>
              <a:rPr lang="en-AU" sz="1800" b="0" dirty="0" smtClean="0">
                <a:solidFill>
                  <a:srgbClr val="002060"/>
                </a:solidFill>
              </a:rPr>
              <a:t>Quality*</a:t>
            </a:r>
          </a:p>
          <a:p>
            <a:pPr marL="342000" indent="-180000">
              <a:lnSpc>
                <a:spcPct val="80000"/>
              </a:lnSpc>
              <a:spcBef>
                <a:spcPts val="1200"/>
              </a:spcBef>
              <a:buFont typeface="Arial" pitchFamily="34" charset="0"/>
              <a:buChar char="•"/>
            </a:pPr>
            <a:r>
              <a:rPr lang="en-AU" sz="1800" b="0" dirty="0" smtClean="0">
                <a:solidFill>
                  <a:srgbClr val="002060"/>
                </a:solidFill>
              </a:rPr>
              <a:t>Safety and efficacy*</a:t>
            </a:r>
          </a:p>
          <a:p>
            <a:endParaRPr lang="en-AU" dirty="0"/>
          </a:p>
        </p:txBody>
      </p:sp>
      <p:grpSp>
        <p:nvGrpSpPr>
          <p:cNvPr id="23" name="Group 22"/>
          <p:cNvGrpSpPr/>
          <p:nvPr/>
        </p:nvGrpSpPr>
        <p:grpSpPr>
          <a:xfrm>
            <a:off x="3203848" y="1491630"/>
            <a:ext cx="5633280" cy="3291830"/>
            <a:chOff x="2627784" y="2978331"/>
            <a:chExt cx="6624736" cy="3682884"/>
          </a:xfrm>
        </p:grpSpPr>
        <p:sp>
          <p:nvSpPr>
            <p:cNvPr id="24" name="Freeform 23"/>
            <p:cNvSpPr/>
            <p:nvPr/>
          </p:nvSpPr>
          <p:spPr>
            <a:xfrm>
              <a:off x="5083544" y="4911824"/>
              <a:ext cx="1798345" cy="1749391"/>
            </a:xfrm>
            <a:custGeom>
              <a:avLst/>
              <a:gdLst>
                <a:gd name="connsiteX0" fmla="*/ 0 w 1568767"/>
                <a:gd name="connsiteY0" fmla="*/ 784384 h 1568767"/>
                <a:gd name="connsiteX1" fmla="*/ 229742 w 1568767"/>
                <a:gd name="connsiteY1" fmla="*/ 229741 h 1568767"/>
                <a:gd name="connsiteX2" fmla="*/ 784386 w 1568767"/>
                <a:gd name="connsiteY2" fmla="*/ 1 h 1568767"/>
                <a:gd name="connsiteX3" fmla="*/ 1339029 w 1568767"/>
                <a:gd name="connsiteY3" fmla="*/ 229743 h 1568767"/>
                <a:gd name="connsiteX4" fmla="*/ 1568769 w 1568767"/>
                <a:gd name="connsiteY4" fmla="*/ 784387 h 1568767"/>
                <a:gd name="connsiteX5" fmla="*/ 1339028 w 1568767"/>
                <a:gd name="connsiteY5" fmla="*/ 1339030 h 1568767"/>
                <a:gd name="connsiteX6" fmla="*/ 784384 w 1568767"/>
                <a:gd name="connsiteY6" fmla="*/ 1568771 h 1568767"/>
                <a:gd name="connsiteX7" fmla="*/ 229741 w 1568767"/>
                <a:gd name="connsiteY7" fmla="*/ 1339030 h 1568767"/>
                <a:gd name="connsiteX8" fmla="*/ 1 w 1568767"/>
                <a:gd name="connsiteY8" fmla="*/ 784386 h 1568767"/>
                <a:gd name="connsiteX9" fmla="*/ 0 w 1568767"/>
                <a:gd name="connsiteY9" fmla="*/ 784384 h 156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767" h="1568767">
                  <a:moveTo>
                    <a:pt x="0" y="784384"/>
                  </a:moveTo>
                  <a:cubicBezTo>
                    <a:pt x="0" y="576352"/>
                    <a:pt x="82641" y="376841"/>
                    <a:pt x="229742" y="229741"/>
                  </a:cubicBezTo>
                  <a:cubicBezTo>
                    <a:pt x="376843" y="82641"/>
                    <a:pt x="576354" y="1"/>
                    <a:pt x="784386" y="1"/>
                  </a:cubicBezTo>
                  <a:cubicBezTo>
                    <a:pt x="992418" y="1"/>
                    <a:pt x="1191929" y="82642"/>
                    <a:pt x="1339029" y="229743"/>
                  </a:cubicBezTo>
                  <a:cubicBezTo>
                    <a:pt x="1486129" y="376844"/>
                    <a:pt x="1568769" y="576355"/>
                    <a:pt x="1568769" y="784387"/>
                  </a:cubicBezTo>
                  <a:cubicBezTo>
                    <a:pt x="1568769" y="992419"/>
                    <a:pt x="1486129" y="1191930"/>
                    <a:pt x="1339028" y="1339030"/>
                  </a:cubicBezTo>
                  <a:cubicBezTo>
                    <a:pt x="1191927" y="1486131"/>
                    <a:pt x="992416" y="1568771"/>
                    <a:pt x="784384" y="1568771"/>
                  </a:cubicBezTo>
                  <a:cubicBezTo>
                    <a:pt x="576352" y="1568771"/>
                    <a:pt x="376841" y="1486130"/>
                    <a:pt x="229741" y="1339030"/>
                  </a:cubicBezTo>
                  <a:cubicBezTo>
                    <a:pt x="82641" y="1191929"/>
                    <a:pt x="0" y="992418"/>
                    <a:pt x="1" y="784386"/>
                  </a:cubicBezTo>
                  <a:cubicBezTo>
                    <a:pt x="1" y="784385"/>
                    <a:pt x="0" y="784385"/>
                    <a:pt x="0" y="784384"/>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361" tIns="237360" rIns="237361" bIns="237360" numCol="1" spcCol="1270" anchor="ctr" anchorCtr="0">
              <a:noAutofit/>
            </a:bodyPr>
            <a:lstStyle/>
            <a:p>
              <a:pPr lvl="0" algn="ctr" defTabSz="533400">
                <a:lnSpc>
                  <a:spcPct val="90000"/>
                </a:lnSpc>
                <a:spcBef>
                  <a:spcPct val="0"/>
                </a:spcBef>
                <a:spcAft>
                  <a:spcPct val="35000"/>
                </a:spcAft>
              </a:pPr>
              <a:r>
                <a:rPr lang="en-AU" sz="1200" dirty="0" smtClean="0"/>
                <a:t>Process of checking and communicating with applicant</a:t>
              </a:r>
              <a:endParaRPr lang="en-GB" sz="1200" kern="1200" dirty="0"/>
            </a:p>
          </p:txBody>
        </p:sp>
        <p:sp>
          <p:nvSpPr>
            <p:cNvPr id="25" name="Left-Right Arrow 24"/>
            <p:cNvSpPr/>
            <p:nvPr/>
          </p:nvSpPr>
          <p:spPr>
            <a:xfrm rot="10800000">
              <a:off x="4427982" y="5653282"/>
              <a:ext cx="858354" cy="447097"/>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6" name="Freeform 25"/>
            <p:cNvSpPr/>
            <p:nvPr/>
          </p:nvSpPr>
          <p:spPr>
            <a:xfrm>
              <a:off x="2627784" y="5280700"/>
              <a:ext cx="1778827"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t>1. Preparation and lodgement</a:t>
              </a:r>
              <a:endParaRPr lang="en-GB" sz="1600" kern="1200" dirty="0"/>
            </a:p>
          </p:txBody>
        </p:sp>
        <p:sp>
          <p:nvSpPr>
            <p:cNvPr id="27" name="Left-Right Arrow 26"/>
            <p:cNvSpPr/>
            <p:nvPr/>
          </p:nvSpPr>
          <p:spPr>
            <a:xfrm rot="13500000">
              <a:off x="4857059" y="4855356"/>
              <a:ext cx="617651" cy="447097"/>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8" name="Freeform 27"/>
            <p:cNvSpPr/>
            <p:nvPr/>
          </p:nvSpPr>
          <p:spPr>
            <a:xfrm>
              <a:off x="3419872" y="3652680"/>
              <a:ext cx="1661087"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t>2. Screening</a:t>
              </a:r>
              <a:endParaRPr lang="en-GB" sz="1600" kern="1200" dirty="0"/>
            </a:p>
          </p:txBody>
        </p:sp>
        <p:sp>
          <p:nvSpPr>
            <p:cNvPr id="29" name="Left-Right Arrow 28"/>
            <p:cNvSpPr/>
            <p:nvPr/>
          </p:nvSpPr>
          <p:spPr>
            <a:xfrm rot="16200000">
              <a:off x="5537299" y="4358893"/>
              <a:ext cx="853033" cy="447098"/>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0" name="Freeform 29"/>
            <p:cNvSpPr/>
            <p:nvPr/>
          </p:nvSpPr>
          <p:spPr>
            <a:xfrm>
              <a:off x="5148064" y="2978331"/>
              <a:ext cx="1656183"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t>3. Evaluation</a:t>
              </a:r>
              <a:endParaRPr lang="en-GB" sz="1600" kern="1200" dirty="0"/>
            </a:p>
          </p:txBody>
        </p:sp>
        <p:sp>
          <p:nvSpPr>
            <p:cNvPr id="31" name="Left-Right Arrow 30"/>
            <p:cNvSpPr/>
            <p:nvPr/>
          </p:nvSpPr>
          <p:spPr>
            <a:xfrm rot="18900000">
              <a:off x="6491554" y="4832122"/>
              <a:ext cx="586844" cy="447098"/>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2" name="Freeform 31"/>
            <p:cNvSpPr/>
            <p:nvPr/>
          </p:nvSpPr>
          <p:spPr>
            <a:xfrm>
              <a:off x="6846671" y="3652680"/>
              <a:ext cx="1613761"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t>4. Decision</a:t>
              </a:r>
              <a:endParaRPr lang="en-GB" sz="1600" kern="1200" dirty="0"/>
            </a:p>
          </p:txBody>
        </p:sp>
        <p:sp>
          <p:nvSpPr>
            <p:cNvPr id="33" name="Left-Right Arrow 32"/>
            <p:cNvSpPr/>
            <p:nvPr/>
          </p:nvSpPr>
          <p:spPr>
            <a:xfrm>
              <a:off x="6736457" y="5653282"/>
              <a:ext cx="787871" cy="447097"/>
            </a:xfrm>
            <a:prstGeom prst="lef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4" name="Freeform 33"/>
            <p:cNvSpPr/>
            <p:nvPr/>
          </p:nvSpPr>
          <p:spPr>
            <a:xfrm>
              <a:off x="7521020" y="5280700"/>
              <a:ext cx="1731500" cy="1192263"/>
            </a:xfrm>
            <a:custGeom>
              <a:avLst/>
              <a:gdLst>
                <a:gd name="connsiteX0" fmla="*/ 0 w 1490329"/>
                <a:gd name="connsiteY0" fmla="*/ 119226 h 1192263"/>
                <a:gd name="connsiteX1" fmla="*/ 34921 w 1490329"/>
                <a:gd name="connsiteY1" fmla="*/ 34921 h 1192263"/>
                <a:gd name="connsiteX2" fmla="*/ 119227 w 1490329"/>
                <a:gd name="connsiteY2" fmla="*/ 1 h 1192263"/>
                <a:gd name="connsiteX3" fmla="*/ 1371103 w 1490329"/>
                <a:gd name="connsiteY3" fmla="*/ 0 h 1192263"/>
                <a:gd name="connsiteX4" fmla="*/ 1455408 w 1490329"/>
                <a:gd name="connsiteY4" fmla="*/ 34921 h 1192263"/>
                <a:gd name="connsiteX5" fmla="*/ 1490328 w 1490329"/>
                <a:gd name="connsiteY5" fmla="*/ 119227 h 1192263"/>
                <a:gd name="connsiteX6" fmla="*/ 1490329 w 1490329"/>
                <a:gd name="connsiteY6" fmla="*/ 1073037 h 1192263"/>
                <a:gd name="connsiteX7" fmla="*/ 1455408 w 1490329"/>
                <a:gd name="connsiteY7" fmla="*/ 1157343 h 1192263"/>
                <a:gd name="connsiteX8" fmla="*/ 1371102 w 1490329"/>
                <a:gd name="connsiteY8" fmla="*/ 1192263 h 1192263"/>
                <a:gd name="connsiteX9" fmla="*/ 119226 w 1490329"/>
                <a:gd name="connsiteY9" fmla="*/ 1192263 h 1192263"/>
                <a:gd name="connsiteX10" fmla="*/ 34920 w 1490329"/>
                <a:gd name="connsiteY10" fmla="*/ 1157342 h 1192263"/>
                <a:gd name="connsiteX11" fmla="*/ 0 w 1490329"/>
                <a:gd name="connsiteY11" fmla="*/ 1073036 h 1192263"/>
                <a:gd name="connsiteX12" fmla="*/ 0 w 1490329"/>
                <a:gd name="connsiteY12" fmla="*/ 119226 h 11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329" h="1192263">
                  <a:moveTo>
                    <a:pt x="0" y="119226"/>
                  </a:moveTo>
                  <a:cubicBezTo>
                    <a:pt x="0" y="87605"/>
                    <a:pt x="12561" y="57280"/>
                    <a:pt x="34921" y="34921"/>
                  </a:cubicBezTo>
                  <a:cubicBezTo>
                    <a:pt x="57280" y="12562"/>
                    <a:pt x="87606" y="1"/>
                    <a:pt x="119227" y="1"/>
                  </a:cubicBezTo>
                  <a:lnTo>
                    <a:pt x="1371103" y="0"/>
                  </a:lnTo>
                  <a:cubicBezTo>
                    <a:pt x="1402724" y="0"/>
                    <a:pt x="1433049" y="12561"/>
                    <a:pt x="1455408" y="34921"/>
                  </a:cubicBezTo>
                  <a:cubicBezTo>
                    <a:pt x="1477767" y="57280"/>
                    <a:pt x="1490328" y="87606"/>
                    <a:pt x="1490328" y="119227"/>
                  </a:cubicBezTo>
                  <a:cubicBezTo>
                    <a:pt x="1490328" y="437164"/>
                    <a:pt x="1490329" y="755100"/>
                    <a:pt x="1490329" y="1073037"/>
                  </a:cubicBezTo>
                  <a:cubicBezTo>
                    <a:pt x="1490329" y="1104658"/>
                    <a:pt x="1477768" y="1134983"/>
                    <a:pt x="1455408" y="1157343"/>
                  </a:cubicBezTo>
                  <a:cubicBezTo>
                    <a:pt x="1433049" y="1179702"/>
                    <a:pt x="1402723" y="1192263"/>
                    <a:pt x="1371102" y="1192263"/>
                  </a:cubicBezTo>
                  <a:lnTo>
                    <a:pt x="119226" y="1192263"/>
                  </a:lnTo>
                  <a:cubicBezTo>
                    <a:pt x="87605" y="1192263"/>
                    <a:pt x="57280" y="1179702"/>
                    <a:pt x="34920" y="1157342"/>
                  </a:cubicBezTo>
                  <a:cubicBezTo>
                    <a:pt x="12561" y="1134983"/>
                    <a:pt x="0" y="1104657"/>
                    <a:pt x="0" y="1073036"/>
                  </a:cubicBezTo>
                  <a:lnTo>
                    <a:pt x="0" y="1192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20" tIns="73020" rIns="73020" bIns="73020" numCol="1" spcCol="1270" anchor="ctr" anchorCtr="0">
              <a:noAutofit/>
            </a:bodyPr>
            <a:lstStyle/>
            <a:p>
              <a:pPr lvl="0" algn="ctr" defTabSz="889000">
                <a:lnSpc>
                  <a:spcPct val="90000"/>
                </a:lnSpc>
                <a:spcBef>
                  <a:spcPct val="0"/>
                </a:spcBef>
                <a:spcAft>
                  <a:spcPct val="35000"/>
                </a:spcAft>
              </a:pPr>
              <a:r>
                <a:rPr lang="en-AU" sz="1600" kern="1200" dirty="0" smtClean="0"/>
                <a:t>5. Finalisation</a:t>
              </a:r>
              <a:endParaRPr lang="en-GB" sz="1600" kern="1200" dirty="0"/>
            </a:p>
          </p:txBody>
        </p:sp>
      </p:grpSp>
      <p:sp>
        <p:nvSpPr>
          <p:cNvPr id="18" name="TextBox 17"/>
          <p:cNvSpPr txBox="1"/>
          <p:nvPr/>
        </p:nvSpPr>
        <p:spPr>
          <a:xfrm>
            <a:off x="467544" y="4866501"/>
            <a:ext cx="5400600" cy="276999"/>
          </a:xfrm>
          <a:prstGeom prst="rect">
            <a:avLst/>
          </a:prstGeom>
          <a:noFill/>
        </p:spPr>
        <p:txBody>
          <a:bodyPr wrap="square" rtlCol="0">
            <a:spAutoFit/>
          </a:bodyPr>
          <a:lstStyle/>
          <a:p>
            <a:r>
              <a:rPr lang="en-AU" sz="1200" dirty="0" smtClean="0">
                <a:solidFill>
                  <a:srgbClr val="002060"/>
                </a:solidFill>
              </a:rPr>
              <a:t>*More information about what this means is provided later in the presentation</a:t>
            </a:r>
            <a:endParaRPr lang="en-AU" sz="1200"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71550"/>
            <a:ext cx="8280920" cy="540060"/>
          </a:xfrm>
        </p:spPr>
        <p:txBody>
          <a:bodyPr>
            <a:normAutofit/>
          </a:bodyPr>
          <a:lstStyle/>
          <a:p>
            <a:r>
              <a:rPr lang="en-AU" sz="3000" dirty="0" smtClean="0"/>
              <a:t>Over-the-counter medicine regulation</a:t>
            </a:r>
            <a:endParaRPr lang="en-AU" sz="3000" dirty="0"/>
          </a:p>
        </p:txBody>
      </p:sp>
      <p:sp>
        <p:nvSpPr>
          <p:cNvPr id="13" name="TextBox 12"/>
          <p:cNvSpPr txBox="1"/>
          <p:nvPr/>
        </p:nvSpPr>
        <p:spPr>
          <a:xfrm>
            <a:off x="395536" y="1491630"/>
            <a:ext cx="8352928" cy="646331"/>
          </a:xfrm>
          <a:prstGeom prst="rect">
            <a:avLst/>
          </a:prstGeom>
          <a:solidFill>
            <a:srgbClr val="C8D88B"/>
          </a:solidFill>
        </p:spPr>
        <p:txBody>
          <a:bodyPr wrap="square" rtlCol="0">
            <a:spAutoFit/>
          </a:bodyPr>
          <a:lstStyle/>
          <a:p>
            <a:pPr marL="180000"/>
            <a:r>
              <a:rPr lang="en-AU" dirty="0" smtClean="0">
                <a:solidFill>
                  <a:srgbClr val="002060"/>
                </a:solidFill>
              </a:rPr>
              <a:t>Applications can be submitted in five application categories, each of which relates to different evaluation </a:t>
            </a:r>
            <a:r>
              <a:rPr lang="en-AU" dirty="0" smtClean="0">
                <a:solidFill>
                  <a:srgbClr val="002060"/>
                </a:solidFill>
              </a:rPr>
              <a:t>processes </a:t>
            </a:r>
            <a:r>
              <a:rPr lang="en-AU" dirty="0" smtClean="0">
                <a:solidFill>
                  <a:srgbClr val="002060"/>
                </a:solidFill>
              </a:rPr>
              <a:t>that corresponds to the level of risk. </a:t>
            </a:r>
          </a:p>
        </p:txBody>
      </p:sp>
      <p:sp>
        <p:nvSpPr>
          <p:cNvPr id="5" name="Rounded Rectangle 4"/>
          <p:cNvSpPr/>
          <p:nvPr/>
        </p:nvSpPr>
        <p:spPr>
          <a:xfrm>
            <a:off x="539552" y="2920735"/>
            <a:ext cx="2808312" cy="1624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99092" y="3033459"/>
            <a:ext cx="2996172" cy="1477328"/>
          </a:xfrm>
          <a:prstGeom prst="rect">
            <a:avLst/>
          </a:prstGeom>
          <a:noFill/>
        </p:spPr>
        <p:txBody>
          <a:bodyPr wrap="square" rtlCol="0">
            <a:spAutoFit/>
          </a:bodyPr>
          <a:lstStyle/>
          <a:p>
            <a:pPr marL="285750" indent="-180000">
              <a:buFont typeface="Arial" pitchFamily="34" charset="0"/>
              <a:buChar char="•"/>
            </a:pPr>
            <a:r>
              <a:rPr lang="en-AU" dirty="0" smtClean="0">
                <a:solidFill>
                  <a:schemeClr val="bg1"/>
                </a:solidFill>
              </a:rPr>
              <a:t>Clones (identical product to existing approved)</a:t>
            </a:r>
          </a:p>
          <a:p>
            <a:pPr marL="285750" indent="-180000">
              <a:buFont typeface="Arial" pitchFamily="34" charset="0"/>
              <a:buChar char="•"/>
            </a:pPr>
            <a:r>
              <a:rPr lang="en-AU" dirty="0" smtClean="0">
                <a:solidFill>
                  <a:schemeClr val="bg1"/>
                </a:solidFill>
              </a:rPr>
              <a:t>Name variations</a:t>
            </a:r>
          </a:p>
          <a:p>
            <a:pPr marL="285750" indent="-180000">
              <a:buFont typeface="Arial" pitchFamily="34" charset="0"/>
              <a:buChar char="•"/>
            </a:pPr>
            <a:r>
              <a:rPr lang="en-AU" dirty="0" smtClean="0">
                <a:solidFill>
                  <a:schemeClr val="bg1"/>
                </a:solidFill>
              </a:rPr>
              <a:t>Flavour, fragrance or colour variations</a:t>
            </a:r>
          </a:p>
        </p:txBody>
      </p:sp>
      <p:pic>
        <p:nvPicPr>
          <p:cNvPr id="22" name="Picture 21"/>
          <p:cNvPicPr>
            <a:picLocks noChangeAspect="1"/>
          </p:cNvPicPr>
          <p:nvPr/>
        </p:nvPicPr>
        <p:blipFill>
          <a:blip r:embed="rId3" cstate="print"/>
          <a:stretch>
            <a:fillRect/>
          </a:stretch>
        </p:blipFill>
        <p:spPr>
          <a:xfrm>
            <a:off x="3607916" y="2499742"/>
            <a:ext cx="1690040" cy="2216973"/>
          </a:xfrm>
          <a:prstGeom prst="rect">
            <a:avLst/>
          </a:prstGeom>
        </p:spPr>
      </p:pic>
      <p:sp>
        <p:nvSpPr>
          <p:cNvPr id="4" name="TextBox 3"/>
          <p:cNvSpPr txBox="1"/>
          <p:nvPr/>
        </p:nvSpPr>
        <p:spPr>
          <a:xfrm>
            <a:off x="3876872" y="2920735"/>
            <a:ext cx="1152128" cy="923330"/>
          </a:xfrm>
          <a:prstGeom prst="rect">
            <a:avLst/>
          </a:prstGeom>
          <a:noFill/>
        </p:spPr>
        <p:txBody>
          <a:bodyPr wrap="square" rtlCol="0">
            <a:spAutoFit/>
          </a:bodyPr>
          <a:lstStyle/>
          <a:p>
            <a:r>
              <a:rPr lang="en-AU" dirty="0" smtClean="0">
                <a:solidFill>
                  <a:schemeClr val="bg1"/>
                </a:solidFill>
              </a:rPr>
              <a:t>Low risk category</a:t>
            </a:r>
          </a:p>
          <a:p>
            <a:endParaRPr lang="en-AU" dirty="0" smtClean="0">
              <a:solidFill>
                <a:schemeClr val="bg1"/>
              </a:solidFill>
            </a:endParaRPr>
          </a:p>
        </p:txBody>
      </p:sp>
      <p:sp>
        <p:nvSpPr>
          <p:cNvPr id="17" name="Right Arrow 16"/>
          <p:cNvSpPr/>
          <p:nvPr/>
        </p:nvSpPr>
        <p:spPr>
          <a:xfrm rot="10800000">
            <a:off x="4106089" y="3560477"/>
            <a:ext cx="573923" cy="18640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851920" y="3772123"/>
            <a:ext cx="1152128" cy="923330"/>
          </a:xfrm>
          <a:prstGeom prst="rect">
            <a:avLst/>
          </a:prstGeom>
          <a:noFill/>
        </p:spPr>
        <p:txBody>
          <a:bodyPr wrap="square" rtlCol="0">
            <a:spAutoFit/>
          </a:bodyPr>
          <a:lstStyle/>
          <a:p>
            <a:r>
              <a:rPr lang="en-AU" dirty="0" smtClean="0">
                <a:solidFill>
                  <a:schemeClr val="bg1"/>
                </a:solidFill>
              </a:rPr>
              <a:t>High risk category</a:t>
            </a:r>
          </a:p>
          <a:p>
            <a:endParaRPr lang="en-AU" dirty="0" smtClean="0">
              <a:solidFill>
                <a:schemeClr val="bg1"/>
              </a:solidFill>
            </a:endParaRPr>
          </a:p>
        </p:txBody>
      </p:sp>
      <p:sp>
        <p:nvSpPr>
          <p:cNvPr id="15" name="Right Arrow 14"/>
          <p:cNvSpPr/>
          <p:nvPr/>
        </p:nvSpPr>
        <p:spPr>
          <a:xfrm>
            <a:off x="4105508" y="4421954"/>
            <a:ext cx="573923" cy="186407"/>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5580112" y="2959699"/>
            <a:ext cx="2808312" cy="16248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Box 22"/>
          <p:cNvSpPr txBox="1"/>
          <p:nvPr/>
        </p:nvSpPr>
        <p:spPr>
          <a:xfrm>
            <a:off x="5508104" y="3146270"/>
            <a:ext cx="2708140" cy="1200329"/>
          </a:xfrm>
          <a:prstGeom prst="rect">
            <a:avLst/>
          </a:prstGeom>
          <a:noFill/>
        </p:spPr>
        <p:txBody>
          <a:bodyPr wrap="square" rtlCol="0">
            <a:spAutoFit/>
          </a:bodyPr>
          <a:lstStyle/>
          <a:p>
            <a:pPr marL="285750" indent="-180000">
              <a:buFont typeface="Arial" pitchFamily="34" charset="0"/>
              <a:buChar char="•"/>
            </a:pPr>
            <a:r>
              <a:rPr lang="en-AU" dirty="0" smtClean="0">
                <a:solidFill>
                  <a:schemeClr val="bg1"/>
                </a:solidFill>
              </a:rPr>
              <a:t>New patient population</a:t>
            </a:r>
          </a:p>
          <a:p>
            <a:pPr marL="285750" indent="-180000">
              <a:buFont typeface="Arial" pitchFamily="34" charset="0"/>
              <a:buChar char="•"/>
            </a:pPr>
            <a:r>
              <a:rPr lang="en-AU" dirty="0" smtClean="0">
                <a:solidFill>
                  <a:schemeClr val="bg1"/>
                </a:solidFill>
              </a:rPr>
              <a:t>New indication</a:t>
            </a:r>
          </a:p>
          <a:p>
            <a:pPr marL="285750" indent="-180000">
              <a:buFont typeface="Arial" pitchFamily="34" charset="0"/>
              <a:buChar char="•"/>
            </a:pPr>
            <a:r>
              <a:rPr lang="en-AU" dirty="0" smtClean="0">
                <a:solidFill>
                  <a:schemeClr val="bg1"/>
                </a:solidFill>
              </a:rPr>
              <a:t>New active ingredient</a:t>
            </a:r>
            <a:endParaRPr lang="en-AU" dirty="0">
              <a:solidFill>
                <a:schemeClr val="bg1"/>
              </a:solidFill>
            </a:endParaRPr>
          </a:p>
        </p:txBody>
      </p:sp>
      <p:sp>
        <p:nvSpPr>
          <p:cNvPr id="3" name="Slide Number Placeholder 2"/>
          <p:cNvSpPr>
            <a:spLocks noGrp="1"/>
          </p:cNvSpPr>
          <p:nvPr>
            <p:ph type="sldNum" sz="quarter" idx="12"/>
          </p:nvPr>
        </p:nvSpPr>
        <p:spPr/>
        <p:txBody>
          <a:bodyPr/>
          <a:lstStyle/>
          <a:p>
            <a:fld id="{88965FCB-C193-47C7-BA9B-8925BE36D90A}" type="slidenum">
              <a:rPr lang="en-AU" smtClean="0"/>
              <a:pPr/>
              <a:t>8</a:t>
            </a:fld>
            <a:endParaRPr lang="en-AU"/>
          </a:p>
        </p:txBody>
      </p:sp>
      <p:sp>
        <p:nvSpPr>
          <p:cNvPr id="26" name="Rectangle 25"/>
          <p:cNvSpPr/>
          <p:nvPr/>
        </p:nvSpPr>
        <p:spPr>
          <a:xfrm>
            <a:off x="0" y="4731990"/>
            <a:ext cx="9360024" cy="411510"/>
          </a:xfrm>
          <a:prstGeom prst="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r>
              <a:rPr lang="en-AU" sz="1600" dirty="0" smtClean="0">
                <a:solidFill>
                  <a:srgbClr val="002060"/>
                </a:solidFill>
              </a:rPr>
              <a:t>Preparation and Lodgement 	      Screening        Evaluation 	          Decision          Finalisation </a:t>
            </a:r>
            <a:endParaRPr lang="en-AU" sz="1600" dirty="0">
              <a:solidFill>
                <a:srgbClr val="002060"/>
              </a:solidFill>
            </a:endParaRPr>
          </a:p>
        </p:txBody>
      </p:sp>
      <p:sp>
        <p:nvSpPr>
          <p:cNvPr id="27" name="Right Arrow 26"/>
          <p:cNvSpPr/>
          <p:nvPr/>
        </p:nvSpPr>
        <p:spPr>
          <a:xfrm>
            <a:off x="2771800" y="4876006"/>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ight Arrow 27"/>
          <p:cNvSpPr/>
          <p:nvPr/>
        </p:nvSpPr>
        <p:spPr>
          <a:xfrm>
            <a:off x="4211960" y="4876006"/>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ight Arrow 28"/>
          <p:cNvSpPr/>
          <p:nvPr/>
        </p:nvSpPr>
        <p:spPr>
          <a:xfrm>
            <a:off x="5724128" y="4876006"/>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a:off x="7092280" y="4876006"/>
            <a:ext cx="21602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2"/>
          <p:cNvSpPr txBox="1">
            <a:spLocks/>
          </p:cNvSpPr>
          <p:nvPr/>
        </p:nvSpPr>
        <p:spPr>
          <a:xfrm>
            <a:off x="6732240" y="4800600"/>
            <a:ext cx="2232248" cy="273844"/>
          </a:xfrm>
          <a:prstGeom prst="rect">
            <a:avLst/>
          </a:prstGeom>
        </p:spPr>
        <p:txBody>
          <a:bodyPr vert="horz"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88965FCB-C193-47C7-BA9B-8925BE36D90A}" type="slidenum">
              <a:rPr kumimoji="0" lang="en-AU" sz="1100" b="0" i="0" u="none" strike="noStrike" kern="1200" cap="none" spc="0" normalizeH="0" baseline="0" noProof="0" smtClean="0">
                <a:ln>
                  <a:noFill/>
                </a:ln>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100" b="0" i="0"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8280920" cy="540060"/>
          </a:xfrm>
        </p:spPr>
        <p:txBody>
          <a:bodyPr>
            <a:normAutofit fontScale="90000"/>
          </a:bodyPr>
          <a:lstStyle/>
          <a:p>
            <a:r>
              <a:rPr lang="en-US" sz="3300" dirty="0" smtClean="0"/>
              <a:t>Bioavailability studies – data from applicant</a:t>
            </a:r>
            <a:r>
              <a:rPr lang="en-US" sz="2800" dirty="0" smtClean="0"/>
              <a:t/>
            </a:r>
            <a:br>
              <a:rPr lang="en-US" sz="2800" dirty="0" smtClean="0"/>
            </a:br>
            <a:r>
              <a:rPr lang="en-US" sz="2800" dirty="0" smtClean="0">
                <a:solidFill>
                  <a:srgbClr val="002060"/>
                </a:solidFill>
              </a:rPr>
              <a:t>Generic prescription medicines must be bioequivalent</a:t>
            </a:r>
            <a:endParaRPr lang="en-US" sz="2800" dirty="0">
              <a:solidFill>
                <a:srgbClr val="002060"/>
              </a:solidFill>
            </a:endParaRPr>
          </a:p>
        </p:txBody>
      </p:sp>
      <p:sp>
        <p:nvSpPr>
          <p:cNvPr id="3" name="Content Placeholder 2"/>
          <p:cNvSpPr>
            <a:spLocks noGrp="1"/>
          </p:cNvSpPr>
          <p:nvPr>
            <p:ph sz="quarter" idx="13"/>
          </p:nvPr>
        </p:nvSpPr>
        <p:spPr>
          <a:xfrm>
            <a:off x="539552" y="1779662"/>
            <a:ext cx="5472608" cy="3240360"/>
          </a:xfrm>
          <a:solidFill>
            <a:srgbClr val="C8D88B"/>
          </a:solidFill>
        </p:spPr>
        <p:txBody>
          <a:bodyPr>
            <a:normAutofit fontScale="85000" lnSpcReduction="10000"/>
          </a:bodyPr>
          <a:lstStyle/>
          <a:p>
            <a:pPr indent="-180000">
              <a:buFont typeface="Arial" pitchFamily="34" charset="0"/>
              <a:buChar char="•"/>
            </a:pPr>
            <a:endParaRPr lang="en-US" sz="900" b="0" dirty="0" smtClean="0">
              <a:solidFill>
                <a:srgbClr val="002060"/>
              </a:solidFill>
            </a:endParaRPr>
          </a:p>
          <a:p>
            <a:pPr indent="-180000">
              <a:buFont typeface="Arial" pitchFamily="34" charset="0"/>
              <a:buChar char="•"/>
            </a:pPr>
            <a:r>
              <a:rPr lang="en-US" sz="2000" b="0" dirty="0" smtClean="0">
                <a:solidFill>
                  <a:srgbClr val="002060"/>
                </a:solidFill>
              </a:rPr>
              <a:t>Bioequivalence refers to whether the generic medicine releases the active ingredient into the bloodstream at the same rate and to the same </a:t>
            </a:r>
            <a:br>
              <a:rPr lang="en-US" sz="2000" b="0" dirty="0" smtClean="0">
                <a:solidFill>
                  <a:srgbClr val="002060"/>
                </a:solidFill>
              </a:rPr>
            </a:br>
            <a:r>
              <a:rPr lang="en-US" sz="2000" b="0" dirty="0" smtClean="0">
                <a:solidFill>
                  <a:srgbClr val="002060"/>
                </a:solidFill>
              </a:rPr>
              <a:t>extent as the original medicine</a:t>
            </a:r>
          </a:p>
          <a:p>
            <a:pPr indent="-180000">
              <a:buFont typeface="Arial" pitchFamily="34" charset="0"/>
              <a:buChar char="•"/>
            </a:pPr>
            <a:r>
              <a:rPr lang="en-US" sz="2000" b="0" dirty="0" smtClean="0">
                <a:solidFill>
                  <a:srgbClr val="002060"/>
                </a:solidFill>
              </a:rPr>
              <a:t>Bioequivalence is demonstrated by conducting a bioavailability study in which volunteers (usually healthy) are given the original Australian medicine and, on a separate day, the generic medicine</a:t>
            </a:r>
          </a:p>
          <a:p>
            <a:pPr indent="-180000">
              <a:buFont typeface="Arial" pitchFamily="34" charset="0"/>
              <a:buChar char="•"/>
            </a:pPr>
            <a:r>
              <a:rPr lang="en-US" sz="2000" b="0" dirty="0" smtClean="0">
                <a:solidFill>
                  <a:srgbClr val="002060"/>
                </a:solidFill>
              </a:rPr>
              <a:t>Blood samples are taken at different times and </a:t>
            </a:r>
            <a:br>
              <a:rPr lang="en-US" sz="2000" b="0" dirty="0" smtClean="0">
                <a:solidFill>
                  <a:srgbClr val="002060"/>
                </a:solidFill>
              </a:rPr>
            </a:br>
            <a:r>
              <a:rPr lang="en-US" sz="2000" b="0" dirty="0" smtClean="0">
                <a:solidFill>
                  <a:srgbClr val="002060"/>
                </a:solidFill>
              </a:rPr>
              <a:t>the rate and extent of absorption of the active </a:t>
            </a:r>
            <a:br>
              <a:rPr lang="en-US" sz="2000" b="0" dirty="0" smtClean="0">
                <a:solidFill>
                  <a:srgbClr val="002060"/>
                </a:solidFill>
              </a:rPr>
            </a:br>
            <a:r>
              <a:rPr lang="en-US" sz="2000" b="0" dirty="0" smtClean="0">
                <a:solidFill>
                  <a:srgbClr val="002060"/>
                </a:solidFill>
              </a:rPr>
              <a:t>ingredient into the blood is compared for the </a:t>
            </a:r>
            <a:br>
              <a:rPr lang="en-US" sz="2000" b="0" dirty="0" smtClean="0">
                <a:solidFill>
                  <a:srgbClr val="002060"/>
                </a:solidFill>
              </a:rPr>
            </a:br>
            <a:r>
              <a:rPr lang="en-US" sz="2000" b="0" dirty="0" smtClean="0">
                <a:solidFill>
                  <a:srgbClr val="002060"/>
                </a:solidFill>
              </a:rPr>
              <a:t>generic and original medicines</a:t>
            </a:r>
          </a:p>
        </p:txBody>
      </p:sp>
      <p:cxnSp>
        <p:nvCxnSpPr>
          <p:cNvPr id="6" name="Straight Connector 5"/>
          <p:cNvCxnSpPr/>
          <p:nvPr/>
        </p:nvCxnSpPr>
        <p:spPr>
          <a:xfrm>
            <a:off x="8820472" y="699542"/>
            <a:ext cx="72008" cy="4443958"/>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88965FCB-C193-47C7-BA9B-8925BE36D90A}" type="slidenum">
              <a:rPr lang="en-AU" smtClean="0"/>
              <a:pPr/>
              <a:t>9</a:t>
            </a:fld>
            <a:endParaRPr lang="en-AU" dirty="0"/>
          </a:p>
        </p:txBody>
      </p:sp>
      <p:pic>
        <p:nvPicPr>
          <p:cNvPr id="33794" name="Picture 2" descr="http://intranet.tga/images/istock/bt-drawingblood-000008787804.jpg"/>
          <p:cNvPicPr>
            <a:picLocks noChangeAspect="1" noChangeArrowheads="1"/>
          </p:cNvPicPr>
          <p:nvPr/>
        </p:nvPicPr>
        <p:blipFill>
          <a:blip r:embed="rId3" cstate="print"/>
          <a:srcRect/>
          <a:stretch>
            <a:fillRect/>
          </a:stretch>
        </p:blipFill>
        <p:spPr bwMode="auto">
          <a:xfrm>
            <a:off x="5724128" y="2340451"/>
            <a:ext cx="3276159" cy="217929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GA Landscape - PowerPoint template - 16x9">
  <a:themeElements>
    <a:clrScheme name="Custom 2">
      <a:dk1>
        <a:srgbClr val="000000"/>
      </a:dk1>
      <a:lt1>
        <a:srgbClr val="FFFFFF"/>
      </a:lt1>
      <a:dk2>
        <a:srgbClr val="000000"/>
      </a:dk2>
      <a:lt2>
        <a:srgbClr val="FFFFFF"/>
      </a:lt2>
      <a:accent1>
        <a:srgbClr val="002C47"/>
      </a:accent1>
      <a:accent2>
        <a:srgbClr val="006DA7"/>
      </a:accent2>
      <a:accent3>
        <a:srgbClr val="B3C960"/>
      </a:accent3>
      <a:accent4>
        <a:srgbClr val="50555C"/>
      </a:accent4>
      <a:accent5>
        <a:srgbClr val="006664"/>
      </a:accent5>
      <a:accent6>
        <a:srgbClr val="4D2779"/>
      </a:accent6>
      <a:hlink>
        <a:srgbClr val="0000FF"/>
      </a:hlink>
      <a:folHlink>
        <a:srgbClr val="9260CB"/>
      </a:folHlink>
    </a:clrScheme>
    <a:fontScheme name="TGA Powerpoin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000000"/>
    </a:dk1>
    <a:lt1>
      <a:srgbClr val="FFFFFF"/>
    </a:lt1>
    <a:dk2>
      <a:srgbClr val="000000"/>
    </a:dk2>
    <a:lt2>
      <a:srgbClr val="FFFFFF"/>
    </a:lt2>
    <a:accent1>
      <a:srgbClr val="002C47"/>
    </a:accent1>
    <a:accent2>
      <a:srgbClr val="006DA7"/>
    </a:accent2>
    <a:accent3>
      <a:srgbClr val="B3C960"/>
    </a:accent3>
    <a:accent4>
      <a:srgbClr val="50555C"/>
    </a:accent4>
    <a:accent5>
      <a:srgbClr val="006664"/>
    </a:accent5>
    <a:accent6>
      <a:srgbClr val="4D2779"/>
    </a:accent6>
    <a:hlink>
      <a:srgbClr val="0000FF"/>
    </a:hlink>
    <a:folHlink>
      <a:srgbClr val="9260CB"/>
    </a:folHlink>
  </a:clr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FFFFFF"/>
    </a:lt2>
    <a:accent1>
      <a:srgbClr val="002C47"/>
    </a:accent1>
    <a:accent2>
      <a:srgbClr val="006DA7"/>
    </a:accent2>
    <a:accent3>
      <a:srgbClr val="B3C960"/>
    </a:accent3>
    <a:accent4>
      <a:srgbClr val="50555C"/>
    </a:accent4>
    <a:accent5>
      <a:srgbClr val="006664"/>
    </a:accent5>
    <a:accent6>
      <a:srgbClr val="4D2779"/>
    </a:accent6>
    <a:hlink>
      <a:srgbClr val="0000FF"/>
    </a:hlink>
    <a:folHlink>
      <a:srgbClr val="9260CB"/>
    </a:folHlink>
  </a:clrScheme>
</a:themeOverride>
</file>

<file path=docProps/app.xml><?xml version="1.0" encoding="utf-8"?>
<Properties xmlns="http://schemas.openxmlformats.org/officeDocument/2006/extended-properties" xmlns:vt="http://schemas.openxmlformats.org/officeDocument/2006/docPropsVTypes">
  <Template/>
  <TotalTime>22446</TotalTime>
  <Words>2830</Words>
  <Application>Microsoft Office PowerPoint</Application>
  <PresentationFormat>On-screen Show (16:9)</PresentationFormat>
  <Paragraphs>423</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TGA Landscape - PowerPoint template - 16x9</vt:lpstr>
      <vt:lpstr>The regulation of medicines in Australia</vt:lpstr>
      <vt:lpstr>Overview</vt:lpstr>
      <vt:lpstr>Who’s checking your medicines?</vt:lpstr>
      <vt:lpstr>Regulated medicines include: </vt:lpstr>
      <vt:lpstr>Two broad categories of medicines  </vt:lpstr>
      <vt:lpstr>Registered medicines</vt:lpstr>
      <vt:lpstr>Registering a new medicine</vt:lpstr>
      <vt:lpstr>Over-the-counter medicine regulation</vt:lpstr>
      <vt:lpstr>Bioavailability studies – data from applicant Generic prescription medicines must be bioequivalent</vt:lpstr>
      <vt:lpstr>Decisions are based on evidence Quality data - supplied by the applicant</vt:lpstr>
      <vt:lpstr>Quality considerations Batches of medicine should be ‘the same’ </vt:lpstr>
      <vt:lpstr>Example of a container affecting quality</vt:lpstr>
      <vt:lpstr>Decisions are based on evidence Safety and efficacy data - supplied by the applicant</vt:lpstr>
      <vt:lpstr>Safety information helps determine risk Taking medicines involves risk</vt:lpstr>
      <vt:lpstr>Minimising infectious diseases Bovine spongiform encephalitis – mad cow disease transmissible to humans</vt:lpstr>
      <vt:lpstr>First known protein adventitious agent</vt:lpstr>
      <vt:lpstr>Efficacy information helps determine benefit There must be evidence of clinical benefit</vt:lpstr>
      <vt:lpstr>History of paliperidone Using medicines in a new patient population</vt:lpstr>
      <vt:lpstr>Outcome for paliperidone Using medicines in a new patient population</vt:lpstr>
      <vt:lpstr>Find out more by reading an AusPAR! </vt:lpstr>
      <vt:lpstr>Assessing and managing risk What do we do?</vt:lpstr>
      <vt:lpstr>Product Information document A risk management tool</vt:lpstr>
      <vt:lpstr>Example of PI as a risk management tool</vt:lpstr>
      <vt:lpstr>Planning for safety</vt:lpstr>
      <vt:lpstr>How can we control use?</vt:lpstr>
      <vt:lpstr>First medicine in class – dapagliflozin</vt:lpstr>
      <vt:lpstr>Dapagliflozin – conditions of registration</vt:lpstr>
      <vt:lpstr>Medicines scheduling–the Poisons Standard</vt:lpstr>
      <vt:lpstr>Examples of scheduled medicines</vt:lpstr>
      <vt:lpstr>Rescheduling alprazolam</vt:lpstr>
      <vt:lpstr>Listed medicines</vt:lpstr>
      <vt:lpstr>Regulating listed medicines premarket</vt:lpstr>
      <vt:lpstr>Conditions for supplying low risk medicines </vt:lpstr>
      <vt:lpstr>Patients sometimes need special access</vt:lpstr>
      <vt:lpstr>PowerPoint Presentation</vt:lpstr>
      <vt:lpstr>Changing medicine technologies </vt:lpstr>
      <vt:lpstr>Protein/peptide medicines registered in 2012</vt:lpstr>
      <vt:lpstr>Regulation after product is on the market</vt:lpstr>
      <vt:lpstr>Other education modules include: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regulation of medicines in Australia</dc:title>
  <dc:subject>TGA education</dc:subject>
  <dc:creator>Therapeutic Goods Administration</dc:creator>
  <cp:keywords>medicines, regulation, slides, education</cp:keywords>
  <cp:lastModifiedBy>Sheppard, Fran</cp:lastModifiedBy>
  <cp:revision>1925</cp:revision>
  <dcterms:created xsi:type="dcterms:W3CDTF">2012-05-14T00:19:47Z</dcterms:created>
  <dcterms:modified xsi:type="dcterms:W3CDTF">2014-07-11T06:42:59Z</dcterms:modified>
</cp:coreProperties>
</file>