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622" r:id="rId3"/>
    <p:sldId id="624" r:id="rId4"/>
    <p:sldId id="640" r:id="rId5"/>
    <p:sldId id="646" r:id="rId6"/>
    <p:sldId id="647" r:id="rId7"/>
    <p:sldId id="648" r:id="rId8"/>
    <p:sldId id="649" r:id="rId9"/>
    <p:sldId id="650" r:id="rId10"/>
    <p:sldId id="645" r:id="rId11"/>
    <p:sldId id="625" r:id="rId12"/>
    <p:sldId id="643" r:id="rId13"/>
    <p:sldId id="636" r:id="rId14"/>
    <p:sldId id="626" r:id="rId15"/>
    <p:sldId id="651" r:id="rId16"/>
    <p:sldId id="630" r:id="rId17"/>
    <p:sldId id="635" r:id="rId18"/>
    <p:sldId id="628" r:id="rId19"/>
    <p:sldId id="654" r:id="rId20"/>
    <p:sldId id="652" r:id="rId21"/>
    <p:sldId id="629" r:id="rId22"/>
    <p:sldId id="606" r:id="rId23"/>
  </p:sldIdLst>
  <p:sldSz cx="9144000" cy="5143500" type="screen16x9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urphy, Casey" initials="murphc" lastIdx="3" clrIdx="0"/>
  <p:cmAuthor id="1" name="Varis, Heidi" initials="varihe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DCF"/>
    <a:srgbClr val="006DA7"/>
    <a:srgbClr val="C8D88B"/>
    <a:srgbClr val="008000"/>
    <a:srgbClr val="002C47"/>
    <a:srgbClr val="006D43"/>
    <a:srgbClr val="002060"/>
    <a:srgbClr val="BDC8B3"/>
    <a:srgbClr val="E7E8E9"/>
    <a:srgbClr val="538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 autoAdjust="0"/>
    <p:restoredTop sz="91411" autoAdjust="0"/>
  </p:normalViewPr>
  <p:slideViewPr>
    <p:cSldViewPr>
      <p:cViewPr>
        <p:scale>
          <a:sx n="100" d="100"/>
          <a:sy n="100" d="100"/>
        </p:scale>
        <p:origin x="-1542" y="-64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98" y="-120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>
                <a:solidFill>
                  <a:srgbClr val="002060"/>
                </a:solidFill>
              </a:rPr>
              <a:t>Compliance</a:t>
            </a:r>
            <a:r>
              <a:rPr lang="en-GB" baseline="0" dirty="0">
                <a:solidFill>
                  <a:srgbClr val="002060"/>
                </a:solidFill>
              </a:rPr>
              <a:t> Ratings</a:t>
            </a:r>
            <a:endParaRPr lang="en-GB" dirty="0">
              <a:solidFill>
                <a:srgbClr val="00206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Sheet1!$B$2:$B$4</c:f>
              <c:strCache>
                <c:ptCount val="3"/>
                <c:pt idx="0">
                  <c:v>good/average</c:v>
                </c:pt>
                <c:pt idx="1">
                  <c:v>basic</c:v>
                </c:pt>
                <c:pt idx="2">
                  <c:v>unacceptable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80</c:v>
                </c:pt>
                <c:pt idx="1">
                  <c:v>17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325376"/>
        <c:axId val="207839616"/>
      </c:barChart>
      <c:catAx>
        <c:axId val="196325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>
                    <a:solidFill>
                      <a:srgbClr val="002060"/>
                    </a:solidFill>
                  </a:rPr>
                  <a:t>Level</a:t>
                </a:r>
                <a:r>
                  <a:rPr lang="en-GB" baseline="0" dirty="0">
                    <a:solidFill>
                      <a:srgbClr val="002060"/>
                    </a:solidFill>
                  </a:rPr>
                  <a:t> of Compliance</a:t>
                </a:r>
                <a:endParaRPr lang="en-GB" dirty="0">
                  <a:solidFill>
                    <a:srgbClr val="002060"/>
                  </a:solidFill>
                </a:endParaRPr>
              </a:p>
            </c:rich>
          </c:tx>
          <c:layout/>
          <c:overlay val="0"/>
        </c:title>
        <c:majorTickMark val="out"/>
        <c:minorTickMark val="none"/>
        <c:tickLblPos val="nextTo"/>
        <c:crossAx val="207839616"/>
        <c:crosses val="autoZero"/>
        <c:auto val="1"/>
        <c:lblAlgn val="ctr"/>
        <c:lblOffset val="100"/>
        <c:noMultiLvlLbl val="0"/>
      </c:catAx>
      <c:valAx>
        <c:axId val="2078396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>
                    <a:solidFill>
                      <a:srgbClr val="002060"/>
                    </a:solidFill>
                  </a:rPr>
                  <a:t>Percentage</a:t>
                </a:r>
                <a:r>
                  <a:rPr lang="en-GB" baseline="0" dirty="0">
                    <a:solidFill>
                      <a:srgbClr val="002060"/>
                    </a:solidFill>
                  </a:rPr>
                  <a:t> (%)</a:t>
                </a:r>
                <a:endParaRPr lang="en-GB" dirty="0">
                  <a:solidFill>
                    <a:srgbClr val="00206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6325376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>
        <a:lumMod val="85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90273676749781"/>
          <c:y val="5.4712490172215585E-2"/>
          <c:w val="0.53926269366010515"/>
          <c:h val="0.91402322972937622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explosion val="27"/>
            <c:spPr>
              <a:solidFill>
                <a:schemeClr val="accent1">
                  <a:lumMod val="90000"/>
                  <a:lumOff val="10000"/>
                </a:schemeClr>
              </a:solidFill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</c:spPr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cat>
            <c:strRef>
              <c:f>Sheet1!$B$1:$B$5</c:f>
              <c:strCache>
                <c:ptCount val="5"/>
                <c:pt idx="0">
                  <c:v>Europe</c:v>
                </c:pt>
                <c:pt idx="1">
                  <c:v>India</c:v>
                </c:pt>
                <c:pt idx="2">
                  <c:v>China</c:v>
                </c:pt>
                <c:pt idx="3">
                  <c:v>US/Canada</c:v>
                </c:pt>
                <c:pt idx="4">
                  <c:v>Other</c:v>
                </c:pt>
              </c:strCache>
            </c:strRef>
          </c:cat>
          <c:val>
            <c:numRef>
              <c:f>Sheet1!$C$1:$C$5</c:f>
              <c:numCache>
                <c:formatCode>General</c:formatCode>
                <c:ptCount val="5"/>
                <c:pt idx="0">
                  <c:v>194</c:v>
                </c:pt>
                <c:pt idx="1">
                  <c:v>64.5</c:v>
                </c:pt>
                <c:pt idx="2">
                  <c:v>46.5</c:v>
                </c:pt>
                <c:pt idx="3">
                  <c:v>32</c:v>
                </c:pt>
                <c:pt idx="4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8.061049682431555E-2"/>
          <c:y val="0.21995775014116731"/>
          <c:w val="0.28762946378645188"/>
          <c:h val="0.6069809198652806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>
                <a:solidFill>
                  <a:srgbClr val="002060"/>
                </a:solidFill>
              </a:rPr>
              <a:t>Compliance</a:t>
            </a:r>
            <a:r>
              <a:rPr lang="en-GB" baseline="0" dirty="0">
                <a:solidFill>
                  <a:srgbClr val="002060"/>
                </a:solidFill>
              </a:rPr>
              <a:t> Ratings</a:t>
            </a:r>
            <a:endParaRPr lang="en-GB" dirty="0">
              <a:solidFill>
                <a:srgbClr val="00206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Sheet1!$B$2:$B$4</c:f>
              <c:strCache>
                <c:ptCount val="3"/>
                <c:pt idx="0">
                  <c:v>good/average</c:v>
                </c:pt>
                <c:pt idx="1">
                  <c:v>basic</c:v>
                </c:pt>
                <c:pt idx="2">
                  <c:v>unacceptable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80</c:v>
                </c:pt>
                <c:pt idx="1">
                  <c:v>17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934592"/>
        <c:axId val="207936512"/>
      </c:barChart>
      <c:catAx>
        <c:axId val="207934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>
                    <a:solidFill>
                      <a:srgbClr val="002060"/>
                    </a:solidFill>
                  </a:rPr>
                  <a:t>Level</a:t>
                </a:r>
                <a:r>
                  <a:rPr lang="en-GB" baseline="0" dirty="0">
                    <a:solidFill>
                      <a:srgbClr val="002060"/>
                    </a:solidFill>
                  </a:rPr>
                  <a:t> of Compliance</a:t>
                </a:r>
                <a:endParaRPr lang="en-GB" dirty="0">
                  <a:solidFill>
                    <a:srgbClr val="002060"/>
                  </a:solidFill>
                </a:endParaRPr>
              </a:p>
            </c:rich>
          </c:tx>
          <c:layout/>
          <c:overlay val="0"/>
        </c:title>
        <c:majorTickMark val="out"/>
        <c:minorTickMark val="none"/>
        <c:tickLblPos val="nextTo"/>
        <c:crossAx val="207936512"/>
        <c:crosses val="autoZero"/>
        <c:auto val="1"/>
        <c:lblAlgn val="ctr"/>
        <c:lblOffset val="100"/>
        <c:noMultiLvlLbl val="0"/>
      </c:catAx>
      <c:valAx>
        <c:axId val="2079365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>
                    <a:solidFill>
                      <a:srgbClr val="002060"/>
                    </a:solidFill>
                  </a:rPr>
                  <a:t>Percentage</a:t>
                </a:r>
                <a:r>
                  <a:rPr lang="en-GB" baseline="0" dirty="0">
                    <a:solidFill>
                      <a:srgbClr val="002060"/>
                    </a:solidFill>
                  </a:rPr>
                  <a:t> (%)</a:t>
                </a:r>
                <a:endParaRPr lang="en-GB" dirty="0">
                  <a:solidFill>
                    <a:srgbClr val="00206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7934592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>
        <a:lumMod val="85000"/>
      </a:schemeClr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DF0C6-3824-44E0-954F-27AA472FEAFA}" type="datetimeFigureOut">
              <a:rPr lang="en-US" smtClean="0"/>
              <a:pPr/>
              <a:t>2/12/2014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C3830-1E50-40F4-A422-3A1827504C5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260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E7E8F-C4A8-4A7A-A9DA-82603C5C24EE}" type="datetimeFigureOut">
              <a:rPr lang="en-AU" smtClean="0"/>
              <a:pPr/>
              <a:t>12/02/2014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8547F-3FE4-475B-BF33-9F50A0C05D5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30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8547F-3FE4-475B-BF33-9F50A0C05D55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8547F-3FE4-475B-BF33-9F50A0C05D55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8547F-3FE4-475B-BF33-9F50A0C05D55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8547F-3FE4-475B-BF33-9F50A0C05D55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1" y="1437625"/>
            <a:ext cx="6984328" cy="32403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9552" y="4636683"/>
            <a:ext cx="2133600" cy="273844"/>
          </a:xfrm>
        </p:spPr>
        <p:txBody>
          <a:bodyPr/>
          <a:lstStyle>
            <a:lvl1pPr>
              <a:defRPr sz="1500">
                <a:solidFill>
                  <a:schemeClr val="accent1"/>
                </a:solidFill>
              </a:defRPr>
            </a:lvl1pPr>
          </a:lstStyle>
          <a:p>
            <a:fld id="{30890D91-1BDF-42BA-B15B-6F81C289354B}" type="datetime1">
              <a:rPr lang="en-AU" smtClean="0"/>
              <a:pPr/>
              <a:t>12/02/2014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0000" y="3785291"/>
            <a:ext cx="3528392" cy="784689"/>
          </a:xfrm>
        </p:spPr>
        <p:txBody>
          <a:bodyPr/>
          <a:lstStyle>
            <a:lvl1pPr>
              <a:defRPr sz="1500">
                <a:solidFill>
                  <a:schemeClr val="accent1"/>
                </a:solidFill>
              </a:defRPr>
            </a:lvl1pPr>
          </a:lstStyle>
          <a:p>
            <a:endParaRPr lang="en-AU" dirty="0"/>
          </a:p>
        </p:txBody>
      </p:sp>
      <p:pic>
        <p:nvPicPr>
          <p:cNvPr id="17" name="Picture 16" descr="DH&amp;A_logo_Inline_blac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1483" y="285736"/>
            <a:ext cx="2286016" cy="5758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_landscape_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97567"/>
            <a:ext cx="5486400" cy="26481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32DF-19A8-45A9-BC6D-8286D71BEA04}" type="datetime1">
              <a:rPr lang="en-AU" smtClean="0"/>
              <a:pPr/>
              <a:t>12/02/2014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FCB-C193-47C7-BA9B-8925BE36D90A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1" name="Picture 10" descr="DH&amp;A_logo_Inline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801" y="71425"/>
            <a:ext cx="1750663" cy="4498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/Graph/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2958" y="1017976"/>
            <a:ext cx="8509314" cy="535786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92958" y="1660924"/>
            <a:ext cx="8509314" cy="251818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392958" y="4292400"/>
            <a:ext cx="8509314" cy="299968"/>
          </a:xfrm>
        </p:spPr>
        <p:txBody>
          <a:bodyPr>
            <a:normAutofit/>
          </a:bodyPr>
          <a:lstStyle>
            <a:lvl1pPr>
              <a:buNone/>
              <a:defRPr sz="9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1AA73DD1-C285-45D5-882C-99562E7B166C}" type="datetime1">
              <a:rPr lang="en-AU" smtClean="0"/>
              <a:pPr/>
              <a:t>12/02/2014</a:t>
            </a:fld>
            <a:endParaRPr lang="en-A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04C9852D-D1A0-453A-91C4-2BBDAE10A71A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9"/>
          </p:nvPr>
        </p:nvSpPr>
        <p:spPr>
          <a:xfrm>
            <a:off x="392723" y="4772026"/>
            <a:ext cx="2173166" cy="270272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werPoint_landscape_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55776" y="4800600"/>
            <a:ext cx="2133600" cy="273844"/>
          </a:xfrm>
        </p:spPr>
        <p:txBody>
          <a:bodyPr lIns="0" tIns="0" rIns="0" bIns="0" anchor="t" anchorCtr="0"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FB5C3E8E-138C-4706-B9AD-B3F03485B73A}" type="datetime1">
              <a:rPr lang="en-AU" smtClean="0"/>
              <a:pPr/>
              <a:t>12/02/2014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0006" y="4806955"/>
            <a:ext cx="1861427" cy="273050"/>
          </a:xfrm>
        </p:spPr>
        <p:txBody>
          <a:bodyPr lIns="0" tIns="0" rIns="0" bIns="0" anchor="t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24" y="4800600"/>
            <a:ext cx="2232248" cy="273844"/>
          </a:xfrm>
        </p:spPr>
        <p:txBody>
          <a:bodyPr lIns="0" tIns="0" rIns="0" bIns="0" anchor="t" anchorCtr="0"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88965FCB-C193-47C7-BA9B-8925BE36D90A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539552" y="1682391"/>
            <a:ext cx="8280920" cy="2941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19" name="Picture 18" descr="DH&amp;A_logo_Inline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801" y="71425"/>
            <a:ext cx="1750663" cy="4498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werPoint_landscape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80296"/>
            <a:ext cx="6408712" cy="365342"/>
          </a:xfrm>
        </p:spPr>
        <p:txBody>
          <a:bodyPr anchor="t">
            <a:normAutofit/>
          </a:bodyPr>
          <a:lstStyle>
            <a:lvl1pPr algn="l">
              <a:defRPr sz="28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672702"/>
            <a:ext cx="6408712" cy="1709141"/>
          </a:xfrm>
        </p:spPr>
        <p:txBody>
          <a:bodyPr anchor="t" anchorCtr="0">
            <a:noAutofit/>
          </a:bodyPr>
          <a:lstStyle>
            <a:lvl1pPr marL="0" indent="0"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118E44-EB54-4D9E-9392-2A90778A4E0F}" type="datetime1">
              <a:rPr lang="en-AU" smtClean="0"/>
              <a:pPr/>
              <a:t>12/02/2014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965FCB-C193-47C7-BA9B-8925BE36D90A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1" name="Picture 10" descr="DH&amp;A_logo_Inline_black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71483" y="210494"/>
            <a:ext cx="2000265" cy="5038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,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werPoint_landscape_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60556"/>
            <a:ext cx="9144000" cy="44829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80296"/>
            <a:ext cx="6408712" cy="365342"/>
          </a:xfrm>
        </p:spPr>
        <p:txBody>
          <a:bodyPr anchor="t">
            <a:normAutofit/>
          </a:bodyPr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672702"/>
            <a:ext cx="6408712" cy="1709141"/>
          </a:xfrm>
        </p:spPr>
        <p:txBody>
          <a:bodyPr anchor="t" anchorCtr="0">
            <a:noAutofit/>
          </a:bodyPr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A4AFD-3D15-42EF-BF6B-6A6EFCDF40DB}" type="datetime1">
              <a:rPr lang="en-AU" smtClean="0"/>
              <a:pPr/>
              <a:t>12/02/2014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965FCB-C193-47C7-BA9B-8925BE36D90A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0" name="Picture 9" descr="DH&amp;A_logo_Inline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801" y="71425"/>
            <a:ext cx="1750663" cy="4498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owerPoint_landscape_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F6B1-B080-4122-A9E3-7AD2D4634EC5}" type="datetime1">
              <a:rPr lang="en-AU" smtClean="0"/>
              <a:pPr/>
              <a:t>12/02/2014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FCB-C193-47C7-BA9B-8925BE36D90A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539552" y="1682108"/>
            <a:ext cx="3600400" cy="2890923"/>
          </a:xfrm>
        </p:spPr>
        <p:txBody>
          <a:bodyPr/>
          <a:lstStyle>
            <a:lvl1pPr>
              <a:defRPr sz="1850"/>
            </a:lvl1pPr>
            <a:lvl2pPr>
              <a:defRPr sz="1850"/>
            </a:lvl2pPr>
            <a:lvl3pPr>
              <a:defRPr sz="1850"/>
            </a:lvl3pPr>
            <a:lvl4pPr>
              <a:defRPr sz="1850"/>
            </a:lvl4pPr>
            <a:lvl5pPr marL="863600" indent="-236538" defTabSz="804863">
              <a:tabLst/>
              <a:defRPr sz="1850"/>
            </a:lvl5pPr>
            <a:lvl6pPr marL="1252538" indent="-269875">
              <a:buClr>
                <a:schemeClr val="accent2"/>
              </a:buClr>
              <a:buFont typeface="Arial" pitchFamily="34" charset="0"/>
              <a:buChar char="–"/>
              <a:tabLst/>
              <a:defRPr sz="1800"/>
            </a:lvl6pPr>
            <a:lvl7pPr>
              <a:buNone/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283968" y="1682100"/>
            <a:ext cx="4536504" cy="2891700"/>
          </a:xfrm>
        </p:spPr>
        <p:txBody>
          <a:bodyPr/>
          <a:lstStyle>
            <a:lvl1pPr>
              <a:defRPr sz="1850"/>
            </a:lvl1pPr>
            <a:lvl2pPr>
              <a:defRPr sz="1850"/>
            </a:lvl2pPr>
            <a:lvl3pPr>
              <a:defRPr sz="1850"/>
            </a:lvl3pPr>
            <a:lvl4pPr>
              <a:defRPr sz="1850"/>
            </a:lvl4pPr>
            <a:lvl5pPr marL="863600" indent="-236538" defTabSz="804863">
              <a:tabLst/>
              <a:defRPr sz="1850"/>
            </a:lvl5pPr>
            <a:lvl6pPr marL="1252538" indent="-269875">
              <a:buClr>
                <a:schemeClr val="accent2"/>
              </a:buClr>
              <a:buFont typeface="Arial" pitchFamily="34" charset="0"/>
              <a:buChar char="–"/>
              <a:tabLst/>
              <a:defRPr sz="1800"/>
            </a:lvl6pPr>
            <a:lvl7pPr>
              <a:buNone/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10" name="Picture 9" descr="DH&amp;A_logo_Inline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801" y="71425"/>
            <a:ext cx="1750663" cy="4498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owerPoint_landscape_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0C21-E0F9-4434-9B5C-A0EBECB3F7BB}" type="datetime1">
              <a:rPr lang="en-AU" smtClean="0"/>
              <a:pPr/>
              <a:t>12/02/2014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FCB-C193-47C7-BA9B-8925BE36D90A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539552" y="1682108"/>
            <a:ext cx="4896544" cy="2890923"/>
          </a:xfrm>
        </p:spPr>
        <p:txBody>
          <a:bodyPr/>
          <a:lstStyle>
            <a:lvl1pPr>
              <a:defRPr sz="1850"/>
            </a:lvl1pPr>
            <a:lvl2pPr>
              <a:defRPr sz="1850"/>
            </a:lvl2pPr>
            <a:lvl3pPr>
              <a:defRPr sz="1850"/>
            </a:lvl3pPr>
            <a:lvl4pPr>
              <a:defRPr sz="1850"/>
            </a:lvl4pPr>
            <a:lvl5pPr marL="863600" indent="-236538" defTabSz="804863">
              <a:tabLst/>
              <a:defRPr sz="1850"/>
            </a:lvl5pPr>
            <a:lvl6pPr marL="1252538" indent="-269875">
              <a:buClr>
                <a:schemeClr val="accent2"/>
              </a:buClr>
              <a:buFont typeface="Arial" pitchFamily="34" charset="0"/>
              <a:buChar char="–"/>
              <a:tabLst/>
              <a:defRPr sz="1800"/>
            </a:lvl6pPr>
            <a:lvl7pPr>
              <a:buNone/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6062137" y="1682100"/>
            <a:ext cx="2758339" cy="2509830"/>
          </a:xfrm>
        </p:spPr>
        <p:txBody>
          <a:bodyPr/>
          <a:lstStyle>
            <a:lvl1pPr>
              <a:defRPr sz="1850"/>
            </a:lvl1pPr>
            <a:lvl2pPr>
              <a:defRPr sz="1850"/>
            </a:lvl2pPr>
            <a:lvl3pPr>
              <a:defRPr sz="1850"/>
            </a:lvl3pPr>
            <a:lvl4pPr>
              <a:defRPr sz="1850"/>
            </a:lvl4pPr>
            <a:lvl5pPr marL="863600" indent="-236538" defTabSz="804863">
              <a:tabLst/>
              <a:defRPr sz="1850"/>
            </a:lvl5pPr>
            <a:lvl6pPr marL="1252538" indent="-269875">
              <a:buClr>
                <a:schemeClr val="accent2"/>
              </a:buClr>
              <a:buFont typeface="Arial" pitchFamily="34" charset="0"/>
              <a:buChar char="–"/>
              <a:tabLst/>
              <a:defRPr sz="1800"/>
            </a:lvl6pPr>
            <a:lvl7pPr>
              <a:buNone/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084168" y="4245942"/>
            <a:ext cx="2735262" cy="324445"/>
          </a:xfrm>
        </p:spPr>
        <p:txBody>
          <a:bodyPr>
            <a:noAutofit/>
          </a:bodyPr>
          <a:lstStyle>
            <a:lvl1pPr marL="0" indent="0">
              <a:defRPr sz="1100" b="0">
                <a:solidFill>
                  <a:schemeClr val="tx1"/>
                </a:solidFill>
              </a:defRPr>
            </a:lvl1pPr>
            <a:lvl2pPr>
              <a:defRPr sz="1100" b="0">
                <a:solidFill>
                  <a:schemeClr val="tx1"/>
                </a:solidFill>
              </a:defRPr>
            </a:lvl2pPr>
            <a:lvl3pPr>
              <a:defRPr sz="1100" b="0">
                <a:solidFill>
                  <a:schemeClr val="tx1"/>
                </a:solidFill>
              </a:defRPr>
            </a:lvl3pPr>
            <a:lvl4pPr>
              <a:defRPr sz="1100" b="0">
                <a:solidFill>
                  <a:schemeClr val="tx1"/>
                </a:solidFill>
              </a:defRPr>
            </a:lvl4pPr>
            <a:lvl5pPr>
              <a:defRPr sz="11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15" name="Picture 14" descr="DH&amp;A_logo_Inline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801" y="71425"/>
            <a:ext cx="1750663" cy="4498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owerPoint_landscape_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599642"/>
            <a:ext cx="4104000" cy="27003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5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472" y="1599642"/>
            <a:ext cx="4104000" cy="27003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5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C155-F1A4-4AD7-A2EC-716EEC5D72FD}" type="datetime1">
              <a:rPr lang="en-AU" smtClean="0"/>
              <a:pPr/>
              <a:t>12/02/2014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FCB-C193-47C7-BA9B-8925BE36D90A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9552" y="1977689"/>
            <a:ext cx="4104456" cy="2651467"/>
          </a:xfrm>
        </p:spPr>
        <p:txBody>
          <a:bodyPr/>
          <a:lstStyle>
            <a:lvl1pPr>
              <a:defRPr sz="1850"/>
            </a:lvl1pPr>
            <a:lvl2pPr>
              <a:defRPr sz="1850"/>
            </a:lvl2pPr>
            <a:lvl3pPr>
              <a:defRPr sz="1850"/>
            </a:lvl3pPr>
            <a:lvl4pPr>
              <a:defRPr sz="1850"/>
            </a:lvl4pPr>
            <a:lvl5pPr marL="863600" indent="-236538" defTabSz="804863">
              <a:tabLst/>
              <a:defRPr sz="1850"/>
            </a:lvl5pPr>
            <a:lvl6pPr marL="1252538" indent="-269875">
              <a:buClr>
                <a:schemeClr val="accent2"/>
              </a:buClr>
              <a:buFont typeface="Arial" pitchFamily="34" charset="0"/>
              <a:buChar char="–"/>
              <a:tabLst/>
              <a:defRPr sz="1800"/>
            </a:lvl6pPr>
            <a:lvl7pPr>
              <a:buNone/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716016" y="1977684"/>
            <a:ext cx="4104456" cy="2642339"/>
          </a:xfrm>
        </p:spPr>
        <p:txBody>
          <a:bodyPr/>
          <a:lstStyle>
            <a:lvl1pPr>
              <a:defRPr sz="1850"/>
            </a:lvl1pPr>
            <a:lvl2pPr>
              <a:defRPr sz="1850"/>
            </a:lvl2pPr>
            <a:lvl3pPr>
              <a:defRPr sz="1850"/>
            </a:lvl3pPr>
            <a:lvl4pPr>
              <a:defRPr sz="1850"/>
            </a:lvl4pPr>
            <a:lvl5pPr marL="863600" indent="-236538" defTabSz="804863">
              <a:tabLst/>
              <a:defRPr sz="1850"/>
            </a:lvl5pPr>
            <a:lvl6pPr marL="1252538" indent="-269875">
              <a:buClr>
                <a:schemeClr val="accent2"/>
              </a:buClr>
              <a:buFont typeface="Arial" pitchFamily="34" charset="0"/>
              <a:buChar char="–"/>
              <a:tabLst/>
              <a:defRPr sz="1800"/>
            </a:lvl6pPr>
            <a:lvl7pPr>
              <a:buNone/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15" name="Picture 14" descr="DH&amp;A_logo_Inline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801" y="71425"/>
            <a:ext cx="1750663" cy="4498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Point_landscape_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11B7-D177-4337-BB66-B14840F1BD19}" type="datetime1">
              <a:rPr lang="en-AU" smtClean="0"/>
              <a:pPr/>
              <a:t>12/02/2014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FCB-C193-47C7-BA9B-8925BE36D90A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 descr="DH&amp;A_logo_Inline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801" y="71425"/>
            <a:ext cx="1750663" cy="4498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_landscape_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6083-1A2D-4E23-A07E-E94C76141372}" type="datetime1">
              <a:rPr lang="en-AU" smtClean="0"/>
              <a:pPr/>
              <a:t>12/02/2014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FCB-C193-47C7-BA9B-8925BE36D90A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7" name="Picture 6" descr="DH&amp;A_logo_Inline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801" y="71425"/>
            <a:ext cx="1750663" cy="44988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552" y="1030978"/>
            <a:ext cx="8280920" cy="54006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682753"/>
            <a:ext cx="8280920" cy="29412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55776" y="4803300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FF0FE05-0335-4C00-BD86-E23361616833}" type="datetime1">
              <a:rPr lang="en-AU" smtClean="0"/>
              <a:pPr/>
              <a:t>12/02/2014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000" y="4804437"/>
            <a:ext cx="1855274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03300"/>
            <a:ext cx="2267272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8965FCB-C193-47C7-BA9B-8925BE36D90A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60" r:id="rId6"/>
    <p:sldLayoutId id="2147483653" r:id="rId7"/>
    <p:sldLayoutId id="2147483654" r:id="rId8"/>
    <p:sldLayoutId id="2147483655" r:id="rId9"/>
    <p:sldLayoutId id="2147483657" r:id="rId10"/>
    <p:sldLayoutId id="2147483664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185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144463" indent="-144463" algn="l" defTabSz="914400" rtl="0" eaLnBrk="1" latinLnBrk="0" hangingPunct="1">
        <a:spcBef>
          <a:spcPct val="20000"/>
        </a:spcBef>
        <a:buFontTx/>
        <a:buNone/>
        <a:defRPr sz="1850" kern="1200">
          <a:solidFill>
            <a:schemeClr val="tx1"/>
          </a:solidFill>
          <a:latin typeface="+mn-lt"/>
          <a:ea typeface="+mn-ea"/>
          <a:cs typeface="+mn-cs"/>
        </a:defRPr>
      </a:lvl2pPr>
      <a:lvl3pPr marL="144463" indent="-144463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269875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itchFamily="34" charset="0"/>
        <a:buChar char="–"/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269875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itchFamily="34" charset="0"/>
        <a:buChar char="–"/>
        <a:tabLst/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ga.gov.au/about/education-students-medicines.htm" TargetMode="External"/><Relationship Id="rId7" Type="http://schemas.openxmlformats.org/officeDocument/2006/relationships/hyperlink" Target="http://www.tga.gov.au/about/education-students-introduction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tga.gov.au/about/education-students-postmarket.htm" TargetMode="External"/><Relationship Id="rId5" Type="http://schemas.openxmlformats.org/officeDocument/2006/relationships/hyperlink" Target="http://www.tga.gov.au/about/education-students-devices.htm" TargetMode="External"/><Relationship Id="rId4" Type="http://schemas.openxmlformats.org/officeDocument/2006/relationships/hyperlink" Target="http://www.tga.gov.au/about/education-students-biologicals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ga.gov.au/newsroom/devices-basics-regulation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slide-G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095586"/>
            <a:ext cx="6984328" cy="468052"/>
          </a:xfrm>
        </p:spPr>
        <p:txBody>
          <a:bodyPr>
            <a:normAutofit fontScale="90000"/>
          </a:bodyPr>
          <a:lstStyle/>
          <a:p>
            <a:r>
              <a:rPr lang="en-AU" b="0" dirty="0" smtClean="0">
                <a:solidFill>
                  <a:schemeClr val="bg1"/>
                </a:solidFill>
              </a:rPr>
              <a:t>Regulating the manufacture of therapeutic goods</a:t>
            </a:r>
            <a:endParaRPr lang="en-AU" b="0" dirty="0">
              <a:solidFill>
                <a:schemeClr val="bg1"/>
              </a:solidFill>
            </a:endParaRPr>
          </a:p>
        </p:txBody>
      </p:sp>
      <p:pic>
        <p:nvPicPr>
          <p:cNvPr id="11" name="Picture 10" descr="Australian Government&#10;Department of Health&#10;Therapeutic Goods Administratio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66" y="285736"/>
            <a:ext cx="2240849" cy="57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502" y="700683"/>
            <a:ext cx="8280920" cy="540060"/>
          </a:xfrm>
        </p:spPr>
        <p:txBody>
          <a:bodyPr>
            <a:noAutofit/>
          </a:bodyPr>
          <a:lstStyle/>
          <a:p>
            <a:r>
              <a:rPr lang="en-AU" sz="3000" dirty="0" smtClean="0"/>
              <a:t>The manufacturer must:</a:t>
            </a:r>
            <a:endParaRPr lang="en-AU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FCB-C193-47C7-BA9B-8925BE36D90A}" type="slidenum">
              <a:rPr lang="en-AU" smtClean="0"/>
              <a:pPr/>
              <a:t>10</a:t>
            </a:fld>
            <a:endParaRPr lang="en-AU"/>
          </a:p>
        </p:txBody>
      </p:sp>
      <p:grpSp>
        <p:nvGrpSpPr>
          <p:cNvPr id="21" name="Group 20"/>
          <p:cNvGrpSpPr/>
          <p:nvPr/>
        </p:nvGrpSpPr>
        <p:grpSpPr>
          <a:xfrm>
            <a:off x="552450" y="1228725"/>
            <a:ext cx="7924799" cy="3779974"/>
            <a:chOff x="552450" y="1223824"/>
            <a:chExt cx="7924799" cy="3784875"/>
          </a:xfrm>
        </p:grpSpPr>
        <p:sp>
          <p:nvSpPr>
            <p:cNvPr id="22" name="Freeform 21"/>
            <p:cNvSpPr/>
            <p:nvPr/>
          </p:nvSpPr>
          <p:spPr>
            <a:xfrm>
              <a:off x="552450" y="1223824"/>
              <a:ext cx="597481" cy="853544"/>
            </a:xfrm>
            <a:custGeom>
              <a:avLst/>
              <a:gdLst>
                <a:gd name="connsiteX0" fmla="*/ 0 w 853544"/>
                <a:gd name="connsiteY0" fmla="*/ 0 h 597480"/>
                <a:gd name="connsiteX1" fmla="*/ 554804 w 853544"/>
                <a:gd name="connsiteY1" fmla="*/ 0 h 597480"/>
                <a:gd name="connsiteX2" fmla="*/ 853544 w 853544"/>
                <a:gd name="connsiteY2" fmla="*/ 298740 h 597480"/>
                <a:gd name="connsiteX3" fmla="*/ 554804 w 853544"/>
                <a:gd name="connsiteY3" fmla="*/ 597480 h 597480"/>
                <a:gd name="connsiteX4" fmla="*/ 0 w 853544"/>
                <a:gd name="connsiteY4" fmla="*/ 597480 h 597480"/>
                <a:gd name="connsiteX5" fmla="*/ 298740 w 853544"/>
                <a:gd name="connsiteY5" fmla="*/ 298740 h 597480"/>
                <a:gd name="connsiteX6" fmla="*/ 0 w 853544"/>
                <a:gd name="connsiteY6" fmla="*/ 0 h 59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3544" h="597480">
                  <a:moveTo>
                    <a:pt x="853544" y="0"/>
                  </a:moveTo>
                  <a:lnTo>
                    <a:pt x="853544" y="388362"/>
                  </a:lnTo>
                  <a:lnTo>
                    <a:pt x="426772" y="597480"/>
                  </a:lnTo>
                  <a:lnTo>
                    <a:pt x="0" y="388362"/>
                  </a:lnTo>
                  <a:lnTo>
                    <a:pt x="0" y="0"/>
                  </a:lnTo>
                  <a:lnTo>
                    <a:pt x="426772" y="209118"/>
                  </a:lnTo>
                  <a:lnTo>
                    <a:pt x="853544" y="0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0796" tIns="309535" rIns="10795" bIns="30953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700" kern="12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149930" y="1223824"/>
              <a:ext cx="7327319" cy="554805"/>
            </a:xfrm>
            <a:custGeom>
              <a:avLst/>
              <a:gdLst>
                <a:gd name="connsiteX0" fmla="*/ 92469 w 554803"/>
                <a:gd name="connsiteY0" fmla="*/ 0 h 7327319"/>
                <a:gd name="connsiteX1" fmla="*/ 462334 w 554803"/>
                <a:gd name="connsiteY1" fmla="*/ 0 h 7327319"/>
                <a:gd name="connsiteX2" fmla="*/ 527719 w 554803"/>
                <a:gd name="connsiteY2" fmla="*/ 27084 h 7327319"/>
                <a:gd name="connsiteX3" fmla="*/ 554802 w 554803"/>
                <a:gd name="connsiteY3" fmla="*/ 92470 h 7327319"/>
                <a:gd name="connsiteX4" fmla="*/ 554803 w 554803"/>
                <a:gd name="connsiteY4" fmla="*/ 7327319 h 7327319"/>
                <a:gd name="connsiteX5" fmla="*/ 554803 w 554803"/>
                <a:gd name="connsiteY5" fmla="*/ 7327319 h 7327319"/>
                <a:gd name="connsiteX6" fmla="*/ 554803 w 554803"/>
                <a:gd name="connsiteY6" fmla="*/ 7327319 h 7327319"/>
                <a:gd name="connsiteX7" fmla="*/ 0 w 554803"/>
                <a:gd name="connsiteY7" fmla="*/ 7327319 h 7327319"/>
                <a:gd name="connsiteX8" fmla="*/ 0 w 554803"/>
                <a:gd name="connsiteY8" fmla="*/ 7327319 h 7327319"/>
                <a:gd name="connsiteX9" fmla="*/ 0 w 554803"/>
                <a:gd name="connsiteY9" fmla="*/ 7327319 h 7327319"/>
                <a:gd name="connsiteX10" fmla="*/ 0 w 554803"/>
                <a:gd name="connsiteY10" fmla="*/ 92469 h 7327319"/>
                <a:gd name="connsiteX11" fmla="*/ 27084 w 554803"/>
                <a:gd name="connsiteY11" fmla="*/ 27084 h 7327319"/>
                <a:gd name="connsiteX12" fmla="*/ 92470 w 554803"/>
                <a:gd name="connsiteY12" fmla="*/ 1 h 7327319"/>
                <a:gd name="connsiteX13" fmla="*/ 92469 w 554803"/>
                <a:gd name="connsiteY13" fmla="*/ 0 h 7327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803" h="7327319">
                  <a:moveTo>
                    <a:pt x="554803" y="1221248"/>
                  </a:moveTo>
                  <a:lnTo>
                    <a:pt x="554803" y="6106071"/>
                  </a:lnTo>
                  <a:cubicBezTo>
                    <a:pt x="554803" y="6429960"/>
                    <a:pt x="554065" y="6740590"/>
                    <a:pt x="552752" y="6969613"/>
                  </a:cubicBezTo>
                  <a:cubicBezTo>
                    <a:pt x="551439" y="7198636"/>
                    <a:pt x="549658" y="7327299"/>
                    <a:pt x="547801" y="7327299"/>
                  </a:cubicBezTo>
                  <a:cubicBezTo>
                    <a:pt x="365201" y="7327299"/>
                    <a:pt x="182600" y="7327312"/>
                    <a:pt x="0" y="7327312"/>
                  </a:cubicBezTo>
                  <a:lnTo>
                    <a:pt x="0" y="7327312"/>
                  </a:lnTo>
                  <a:lnTo>
                    <a:pt x="0" y="732731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547802" y="7"/>
                  </a:lnTo>
                  <a:cubicBezTo>
                    <a:pt x="549658" y="7"/>
                    <a:pt x="551439" y="128670"/>
                    <a:pt x="552752" y="357706"/>
                  </a:cubicBezTo>
                  <a:cubicBezTo>
                    <a:pt x="554065" y="586729"/>
                    <a:pt x="554803" y="897359"/>
                    <a:pt x="554803" y="1221262"/>
                  </a:cubicBezTo>
                  <a:lnTo>
                    <a:pt x="554803" y="1221248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5" tIns="37878" rIns="37877" bIns="37880" numCol="1" spcCol="1270" anchor="ctr" anchorCtr="0">
              <a:noAutofit/>
            </a:bodyPr>
            <a:lstStyle/>
            <a:p>
              <a:pPr marL="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AU" sz="1700" dirty="0" smtClean="0">
                  <a:solidFill>
                    <a:srgbClr val="002060"/>
                  </a:solidFill>
                </a:rPr>
                <a:t>H</a:t>
              </a:r>
              <a:r>
                <a:rPr lang="en-AU" sz="1700" b="0" kern="1200" dirty="0" smtClean="0">
                  <a:solidFill>
                    <a:srgbClr val="002060"/>
                  </a:solidFill>
                </a:rPr>
                <a:t>ave a </a:t>
              </a:r>
              <a:r>
                <a:rPr lang="en-AU" sz="1700" kern="1200" dirty="0" smtClean="0">
                  <a:solidFill>
                    <a:srgbClr val="002060"/>
                  </a:solidFill>
                </a:rPr>
                <a:t>quality management system in place </a:t>
              </a:r>
              <a:r>
                <a:rPr lang="en-AU" sz="1700" b="0" kern="1200" dirty="0" smtClean="0">
                  <a:solidFill>
                    <a:srgbClr val="002060"/>
                  </a:solidFill>
                </a:rPr>
                <a:t>under which manufacturing activities are controlled</a:t>
              </a:r>
              <a:endParaRPr lang="en-GB" sz="1700" kern="1200" dirty="0">
                <a:solidFill>
                  <a:srgbClr val="002060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552450" y="1956657"/>
              <a:ext cx="597481" cy="853544"/>
            </a:xfrm>
            <a:custGeom>
              <a:avLst/>
              <a:gdLst>
                <a:gd name="connsiteX0" fmla="*/ 0 w 853544"/>
                <a:gd name="connsiteY0" fmla="*/ 0 h 597480"/>
                <a:gd name="connsiteX1" fmla="*/ 554804 w 853544"/>
                <a:gd name="connsiteY1" fmla="*/ 0 h 597480"/>
                <a:gd name="connsiteX2" fmla="*/ 853544 w 853544"/>
                <a:gd name="connsiteY2" fmla="*/ 298740 h 597480"/>
                <a:gd name="connsiteX3" fmla="*/ 554804 w 853544"/>
                <a:gd name="connsiteY3" fmla="*/ 597480 h 597480"/>
                <a:gd name="connsiteX4" fmla="*/ 0 w 853544"/>
                <a:gd name="connsiteY4" fmla="*/ 597480 h 597480"/>
                <a:gd name="connsiteX5" fmla="*/ 298740 w 853544"/>
                <a:gd name="connsiteY5" fmla="*/ 298740 h 597480"/>
                <a:gd name="connsiteX6" fmla="*/ 0 w 853544"/>
                <a:gd name="connsiteY6" fmla="*/ 0 h 59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3544" h="597480">
                  <a:moveTo>
                    <a:pt x="853544" y="0"/>
                  </a:moveTo>
                  <a:lnTo>
                    <a:pt x="853544" y="388362"/>
                  </a:lnTo>
                  <a:lnTo>
                    <a:pt x="426772" y="597480"/>
                  </a:lnTo>
                  <a:lnTo>
                    <a:pt x="0" y="388362"/>
                  </a:lnTo>
                  <a:lnTo>
                    <a:pt x="0" y="0"/>
                  </a:lnTo>
                  <a:lnTo>
                    <a:pt x="426772" y="209118"/>
                  </a:lnTo>
                  <a:lnTo>
                    <a:pt x="853544" y="0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0796" tIns="309535" rIns="10795" bIns="30953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700" kern="12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149930" y="1956657"/>
              <a:ext cx="7327319" cy="554805"/>
            </a:xfrm>
            <a:custGeom>
              <a:avLst/>
              <a:gdLst>
                <a:gd name="connsiteX0" fmla="*/ 92469 w 554803"/>
                <a:gd name="connsiteY0" fmla="*/ 0 h 7327319"/>
                <a:gd name="connsiteX1" fmla="*/ 462334 w 554803"/>
                <a:gd name="connsiteY1" fmla="*/ 0 h 7327319"/>
                <a:gd name="connsiteX2" fmla="*/ 527719 w 554803"/>
                <a:gd name="connsiteY2" fmla="*/ 27084 h 7327319"/>
                <a:gd name="connsiteX3" fmla="*/ 554802 w 554803"/>
                <a:gd name="connsiteY3" fmla="*/ 92470 h 7327319"/>
                <a:gd name="connsiteX4" fmla="*/ 554803 w 554803"/>
                <a:gd name="connsiteY4" fmla="*/ 7327319 h 7327319"/>
                <a:gd name="connsiteX5" fmla="*/ 554803 w 554803"/>
                <a:gd name="connsiteY5" fmla="*/ 7327319 h 7327319"/>
                <a:gd name="connsiteX6" fmla="*/ 554803 w 554803"/>
                <a:gd name="connsiteY6" fmla="*/ 7327319 h 7327319"/>
                <a:gd name="connsiteX7" fmla="*/ 0 w 554803"/>
                <a:gd name="connsiteY7" fmla="*/ 7327319 h 7327319"/>
                <a:gd name="connsiteX8" fmla="*/ 0 w 554803"/>
                <a:gd name="connsiteY8" fmla="*/ 7327319 h 7327319"/>
                <a:gd name="connsiteX9" fmla="*/ 0 w 554803"/>
                <a:gd name="connsiteY9" fmla="*/ 7327319 h 7327319"/>
                <a:gd name="connsiteX10" fmla="*/ 0 w 554803"/>
                <a:gd name="connsiteY10" fmla="*/ 92469 h 7327319"/>
                <a:gd name="connsiteX11" fmla="*/ 27084 w 554803"/>
                <a:gd name="connsiteY11" fmla="*/ 27084 h 7327319"/>
                <a:gd name="connsiteX12" fmla="*/ 92470 w 554803"/>
                <a:gd name="connsiteY12" fmla="*/ 1 h 7327319"/>
                <a:gd name="connsiteX13" fmla="*/ 92469 w 554803"/>
                <a:gd name="connsiteY13" fmla="*/ 0 h 7327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803" h="7327319">
                  <a:moveTo>
                    <a:pt x="554803" y="1221248"/>
                  </a:moveTo>
                  <a:lnTo>
                    <a:pt x="554803" y="6106071"/>
                  </a:lnTo>
                  <a:cubicBezTo>
                    <a:pt x="554803" y="6429960"/>
                    <a:pt x="554065" y="6740590"/>
                    <a:pt x="552752" y="6969613"/>
                  </a:cubicBezTo>
                  <a:cubicBezTo>
                    <a:pt x="551439" y="7198636"/>
                    <a:pt x="549658" y="7327299"/>
                    <a:pt x="547801" y="7327299"/>
                  </a:cubicBezTo>
                  <a:cubicBezTo>
                    <a:pt x="365201" y="7327299"/>
                    <a:pt x="182600" y="7327312"/>
                    <a:pt x="0" y="7327312"/>
                  </a:cubicBezTo>
                  <a:lnTo>
                    <a:pt x="0" y="7327312"/>
                  </a:lnTo>
                  <a:lnTo>
                    <a:pt x="0" y="732731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547802" y="7"/>
                  </a:lnTo>
                  <a:cubicBezTo>
                    <a:pt x="549658" y="7"/>
                    <a:pt x="551439" y="128670"/>
                    <a:pt x="552752" y="357706"/>
                  </a:cubicBezTo>
                  <a:cubicBezTo>
                    <a:pt x="554065" y="586729"/>
                    <a:pt x="554803" y="897359"/>
                    <a:pt x="554803" y="1221262"/>
                  </a:cubicBezTo>
                  <a:lnTo>
                    <a:pt x="554803" y="1221248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5" tIns="37878" rIns="37877" bIns="37880" numCol="1" spcCol="1270" anchor="ctr" anchorCtr="0">
              <a:noAutofit/>
            </a:bodyPr>
            <a:lstStyle/>
            <a:p>
              <a:pPr marL="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AU" sz="1700" dirty="0" smtClean="0">
                  <a:solidFill>
                    <a:srgbClr val="002060"/>
                  </a:solidFill>
                </a:rPr>
                <a:t>Include in the system p</a:t>
              </a:r>
              <a:r>
                <a:rPr lang="en-AU" sz="1700" kern="1200" dirty="0" smtClean="0">
                  <a:solidFill>
                    <a:srgbClr val="002060"/>
                  </a:solidFill>
                </a:rPr>
                <a:t>ersonnel</a:t>
              </a:r>
              <a:r>
                <a:rPr lang="en-AU" sz="1700" b="0" kern="1200" dirty="0" smtClean="0">
                  <a:solidFill>
                    <a:srgbClr val="002060"/>
                  </a:solidFill>
                </a:rPr>
                <a:t> involved in the control of therapeutic goods manufacturing</a:t>
              </a:r>
              <a:r>
                <a:rPr lang="en-AU" sz="1700" dirty="0" smtClean="0">
                  <a:solidFill>
                    <a:srgbClr val="002060"/>
                  </a:solidFill>
                </a:rPr>
                <a:t> and</a:t>
              </a:r>
              <a:r>
                <a:rPr lang="en-AU" sz="1700" b="0" kern="1200" dirty="0" smtClean="0">
                  <a:solidFill>
                    <a:srgbClr val="002060"/>
                  </a:solidFill>
                </a:rPr>
                <a:t> how they are trained</a:t>
              </a:r>
              <a:endParaRPr lang="en-GB" sz="1700" kern="1200" dirty="0">
                <a:solidFill>
                  <a:srgbClr val="002060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552450" y="2689490"/>
              <a:ext cx="597481" cy="853544"/>
            </a:xfrm>
            <a:custGeom>
              <a:avLst/>
              <a:gdLst>
                <a:gd name="connsiteX0" fmla="*/ 0 w 853544"/>
                <a:gd name="connsiteY0" fmla="*/ 0 h 597480"/>
                <a:gd name="connsiteX1" fmla="*/ 554804 w 853544"/>
                <a:gd name="connsiteY1" fmla="*/ 0 h 597480"/>
                <a:gd name="connsiteX2" fmla="*/ 853544 w 853544"/>
                <a:gd name="connsiteY2" fmla="*/ 298740 h 597480"/>
                <a:gd name="connsiteX3" fmla="*/ 554804 w 853544"/>
                <a:gd name="connsiteY3" fmla="*/ 597480 h 597480"/>
                <a:gd name="connsiteX4" fmla="*/ 0 w 853544"/>
                <a:gd name="connsiteY4" fmla="*/ 597480 h 597480"/>
                <a:gd name="connsiteX5" fmla="*/ 298740 w 853544"/>
                <a:gd name="connsiteY5" fmla="*/ 298740 h 597480"/>
                <a:gd name="connsiteX6" fmla="*/ 0 w 853544"/>
                <a:gd name="connsiteY6" fmla="*/ 0 h 59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3544" h="597480">
                  <a:moveTo>
                    <a:pt x="853544" y="0"/>
                  </a:moveTo>
                  <a:lnTo>
                    <a:pt x="853544" y="388362"/>
                  </a:lnTo>
                  <a:lnTo>
                    <a:pt x="426772" y="597480"/>
                  </a:lnTo>
                  <a:lnTo>
                    <a:pt x="0" y="388362"/>
                  </a:lnTo>
                  <a:lnTo>
                    <a:pt x="0" y="0"/>
                  </a:lnTo>
                  <a:lnTo>
                    <a:pt x="426772" y="209118"/>
                  </a:lnTo>
                  <a:lnTo>
                    <a:pt x="853544" y="0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0796" tIns="309535" rIns="10795" bIns="30953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700" kern="120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149930" y="2689490"/>
              <a:ext cx="7327319" cy="554805"/>
            </a:xfrm>
            <a:custGeom>
              <a:avLst/>
              <a:gdLst>
                <a:gd name="connsiteX0" fmla="*/ 92469 w 554803"/>
                <a:gd name="connsiteY0" fmla="*/ 0 h 7327319"/>
                <a:gd name="connsiteX1" fmla="*/ 462334 w 554803"/>
                <a:gd name="connsiteY1" fmla="*/ 0 h 7327319"/>
                <a:gd name="connsiteX2" fmla="*/ 527719 w 554803"/>
                <a:gd name="connsiteY2" fmla="*/ 27084 h 7327319"/>
                <a:gd name="connsiteX3" fmla="*/ 554802 w 554803"/>
                <a:gd name="connsiteY3" fmla="*/ 92470 h 7327319"/>
                <a:gd name="connsiteX4" fmla="*/ 554803 w 554803"/>
                <a:gd name="connsiteY4" fmla="*/ 7327319 h 7327319"/>
                <a:gd name="connsiteX5" fmla="*/ 554803 w 554803"/>
                <a:gd name="connsiteY5" fmla="*/ 7327319 h 7327319"/>
                <a:gd name="connsiteX6" fmla="*/ 554803 w 554803"/>
                <a:gd name="connsiteY6" fmla="*/ 7327319 h 7327319"/>
                <a:gd name="connsiteX7" fmla="*/ 0 w 554803"/>
                <a:gd name="connsiteY7" fmla="*/ 7327319 h 7327319"/>
                <a:gd name="connsiteX8" fmla="*/ 0 w 554803"/>
                <a:gd name="connsiteY8" fmla="*/ 7327319 h 7327319"/>
                <a:gd name="connsiteX9" fmla="*/ 0 w 554803"/>
                <a:gd name="connsiteY9" fmla="*/ 7327319 h 7327319"/>
                <a:gd name="connsiteX10" fmla="*/ 0 w 554803"/>
                <a:gd name="connsiteY10" fmla="*/ 92469 h 7327319"/>
                <a:gd name="connsiteX11" fmla="*/ 27084 w 554803"/>
                <a:gd name="connsiteY11" fmla="*/ 27084 h 7327319"/>
                <a:gd name="connsiteX12" fmla="*/ 92470 w 554803"/>
                <a:gd name="connsiteY12" fmla="*/ 1 h 7327319"/>
                <a:gd name="connsiteX13" fmla="*/ 92469 w 554803"/>
                <a:gd name="connsiteY13" fmla="*/ 0 h 7327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803" h="7327319">
                  <a:moveTo>
                    <a:pt x="554803" y="1221248"/>
                  </a:moveTo>
                  <a:lnTo>
                    <a:pt x="554803" y="6106071"/>
                  </a:lnTo>
                  <a:cubicBezTo>
                    <a:pt x="554803" y="6429960"/>
                    <a:pt x="554065" y="6740590"/>
                    <a:pt x="552752" y="6969613"/>
                  </a:cubicBezTo>
                  <a:cubicBezTo>
                    <a:pt x="551439" y="7198636"/>
                    <a:pt x="549658" y="7327299"/>
                    <a:pt x="547801" y="7327299"/>
                  </a:cubicBezTo>
                  <a:cubicBezTo>
                    <a:pt x="365201" y="7327299"/>
                    <a:pt x="182600" y="7327312"/>
                    <a:pt x="0" y="7327312"/>
                  </a:cubicBezTo>
                  <a:lnTo>
                    <a:pt x="0" y="7327312"/>
                  </a:lnTo>
                  <a:lnTo>
                    <a:pt x="0" y="732731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547802" y="7"/>
                  </a:lnTo>
                  <a:cubicBezTo>
                    <a:pt x="549658" y="7"/>
                    <a:pt x="551439" y="128670"/>
                    <a:pt x="552752" y="357706"/>
                  </a:cubicBezTo>
                  <a:cubicBezTo>
                    <a:pt x="554065" y="586729"/>
                    <a:pt x="554803" y="897359"/>
                    <a:pt x="554803" y="1221262"/>
                  </a:cubicBezTo>
                  <a:lnTo>
                    <a:pt x="554803" y="1221248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5" tIns="37878" rIns="37877" bIns="37880" numCol="1" spcCol="1270" anchor="ctr" anchorCtr="0">
              <a:noAutofit/>
            </a:bodyPr>
            <a:lstStyle/>
            <a:p>
              <a:pPr marL="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AU" sz="1700" dirty="0" smtClean="0">
                  <a:solidFill>
                    <a:srgbClr val="002060"/>
                  </a:solidFill>
                </a:rPr>
                <a:t>Provide information on h</a:t>
              </a:r>
              <a:r>
                <a:rPr lang="en-AU" sz="1700" b="0" kern="1200" dirty="0" smtClean="0">
                  <a:solidFill>
                    <a:srgbClr val="002060"/>
                  </a:solidFill>
                </a:rPr>
                <a:t>ow </a:t>
              </a:r>
              <a:r>
                <a:rPr lang="en-AU" sz="1700" kern="1200" dirty="0" smtClean="0">
                  <a:solidFill>
                    <a:srgbClr val="002060"/>
                  </a:solidFill>
                </a:rPr>
                <a:t>premises</a:t>
              </a:r>
              <a:r>
                <a:rPr lang="en-AU" sz="1700" b="0" kern="1200" dirty="0" smtClean="0">
                  <a:solidFill>
                    <a:srgbClr val="002060"/>
                  </a:solidFill>
                </a:rPr>
                <a:t> used in the manufacture of goods are designed, operated, maintained and controlled</a:t>
              </a:r>
              <a:endParaRPr lang="en-GB" sz="1700" kern="1200" dirty="0">
                <a:solidFill>
                  <a:srgbClr val="002060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552450" y="3422323"/>
              <a:ext cx="597481" cy="853544"/>
            </a:xfrm>
            <a:custGeom>
              <a:avLst/>
              <a:gdLst>
                <a:gd name="connsiteX0" fmla="*/ 0 w 853544"/>
                <a:gd name="connsiteY0" fmla="*/ 0 h 597480"/>
                <a:gd name="connsiteX1" fmla="*/ 554804 w 853544"/>
                <a:gd name="connsiteY1" fmla="*/ 0 h 597480"/>
                <a:gd name="connsiteX2" fmla="*/ 853544 w 853544"/>
                <a:gd name="connsiteY2" fmla="*/ 298740 h 597480"/>
                <a:gd name="connsiteX3" fmla="*/ 554804 w 853544"/>
                <a:gd name="connsiteY3" fmla="*/ 597480 h 597480"/>
                <a:gd name="connsiteX4" fmla="*/ 0 w 853544"/>
                <a:gd name="connsiteY4" fmla="*/ 597480 h 597480"/>
                <a:gd name="connsiteX5" fmla="*/ 298740 w 853544"/>
                <a:gd name="connsiteY5" fmla="*/ 298740 h 597480"/>
                <a:gd name="connsiteX6" fmla="*/ 0 w 853544"/>
                <a:gd name="connsiteY6" fmla="*/ 0 h 59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3544" h="597480">
                  <a:moveTo>
                    <a:pt x="853544" y="0"/>
                  </a:moveTo>
                  <a:lnTo>
                    <a:pt x="853544" y="388362"/>
                  </a:lnTo>
                  <a:lnTo>
                    <a:pt x="426772" y="597480"/>
                  </a:lnTo>
                  <a:lnTo>
                    <a:pt x="0" y="388362"/>
                  </a:lnTo>
                  <a:lnTo>
                    <a:pt x="0" y="0"/>
                  </a:lnTo>
                  <a:lnTo>
                    <a:pt x="426772" y="209118"/>
                  </a:lnTo>
                  <a:lnTo>
                    <a:pt x="853544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0796" tIns="309535" rIns="10795" bIns="30953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700" kern="1200" dirty="0">
                <a:solidFill>
                  <a:srgbClr val="002060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1149930" y="3422324"/>
              <a:ext cx="7327319" cy="554804"/>
            </a:xfrm>
            <a:custGeom>
              <a:avLst/>
              <a:gdLst>
                <a:gd name="connsiteX0" fmla="*/ 92469 w 554803"/>
                <a:gd name="connsiteY0" fmla="*/ 0 h 7327319"/>
                <a:gd name="connsiteX1" fmla="*/ 462334 w 554803"/>
                <a:gd name="connsiteY1" fmla="*/ 0 h 7327319"/>
                <a:gd name="connsiteX2" fmla="*/ 527719 w 554803"/>
                <a:gd name="connsiteY2" fmla="*/ 27084 h 7327319"/>
                <a:gd name="connsiteX3" fmla="*/ 554802 w 554803"/>
                <a:gd name="connsiteY3" fmla="*/ 92470 h 7327319"/>
                <a:gd name="connsiteX4" fmla="*/ 554803 w 554803"/>
                <a:gd name="connsiteY4" fmla="*/ 7327319 h 7327319"/>
                <a:gd name="connsiteX5" fmla="*/ 554803 w 554803"/>
                <a:gd name="connsiteY5" fmla="*/ 7327319 h 7327319"/>
                <a:gd name="connsiteX6" fmla="*/ 554803 w 554803"/>
                <a:gd name="connsiteY6" fmla="*/ 7327319 h 7327319"/>
                <a:gd name="connsiteX7" fmla="*/ 0 w 554803"/>
                <a:gd name="connsiteY7" fmla="*/ 7327319 h 7327319"/>
                <a:gd name="connsiteX8" fmla="*/ 0 w 554803"/>
                <a:gd name="connsiteY8" fmla="*/ 7327319 h 7327319"/>
                <a:gd name="connsiteX9" fmla="*/ 0 w 554803"/>
                <a:gd name="connsiteY9" fmla="*/ 7327319 h 7327319"/>
                <a:gd name="connsiteX10" fmla="*/ 0 w 554803"/>
                <a:gd name="connsiteY10" fmla="*/ 92469 h 7327319"/>
                <a:gd name="connsiteX11" fmla="*/ 27084 w 554803"/>
                <a:gd name="connsiteY11" fmla="*/ 27084 h 7327319"/>
                <a:gd name="connsiteX12" fmla="*/ 92470 w 554803"/>
                <a:gd name="connsiteY12" fmla="*/ 1 h 7327319"/>
                <a:gd name="connsiteX13" fmla="*/ 92469 w 554803"/>
                <a:gd name="connsiteY13" fmla="*/ 0 h 7327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803" h="7327319">
                  <a:moveTo>
                    <a:pt x="554803" y="1221248"/>
                  </a:moveTo>
                  <a:lnTo>
                    <a:pt x="554803" y="6106071"/>
                  </a:lnTo>
                  <a:cubicBezTo>
                    <a:pt x="554803" y="6429960"/>
                    <a:pt x="554065" y="6740590"/>
                    <a:pt x="552752" y="6969613"/>
                  </a:cubicBezTo>
                  <a:cubicBezTo>
                    <a:pt x="551439" y="7198636"/>
                    <a:pt x="549658" y="7327299"/>
                    <a:pt x="547801" y="7327299"/>
                  </a:cubicBezTo>
                  <a:cubicBezTo>
                    <a:pt x="365201" y="7327299"/>
                    <a:pt x="182600" y="7327312"/>
                    <a:pt x="0" y="7327312"/>
                  </a:cubicBezTo>
                  <a:lnTo>
                    <a:pt x="0" y="7327312"/>
                  </a:lnTo>
                  <a:lnTo>
                    <a:pt x="0" y="732731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547802" y="7"/>
                  </a:lnTo>
                  <a:cubicBezTo>
                    <a:pt x="549658" y="7"/>
                    <a:pt x="551439" y="128670"/>
                    <a:pt x="552752" y="357706"/>
                  </a:cubicBezTo>
                  <a:cubicBezTo>
                    <a:pt x="554065" y="586729"/>
                    <a:pt x="554803" y="897359"/>
                    <a:pt x="554803" y="1221262"/>
                  </a:cubicBezTo>
                  <a:lnTo>
                    <a:pt x="554803" y="1221248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5" tIns="37877" rIns="37877" bIns="37880" numCol="1" spcCol="1270" anchor="ctr" anchorCtr="0">
              <a:noAutofit/>
            </a:bodyPr>
            <a:lstStyle/>
            <a:p>
              <a:pPr marL="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AU" sz="1700" dirty="0" smtClean="0">
                  <a:solidFill>
                    <a:srgbClr val="002060"/>
                  </a:solidFill>
                </a:rPr>
                <a:t>C</a:t>
              </a:r>
              <a:r>
                <a:rPr lang="en-AU" sz="1700" b="0" kern="1200" dirty="0" smtClean="0">
                  <a:solidFill>
                    <a:srgbClr val="002060"/>
                  </a:solidFill>
                </a:rPr>
                <a:t>ontrol manufacturing activities through the use of </a:t>
              </a:r>
              <a:r>
                <a:rPr lang="en-AU" sz="1700" kern="1200" dirty="0" smtClean="0">
                  <a:solidFill>
                    <a:srgbClr val="002060"/>
                  </a:solidFill>
                </a:rPr>
                <a:t>written procedures </a:t>
              </a:r>
              <a:r>
                <a:rPr lang="en-AU" sz="1700" b="0" kern="1200" dirty="0" smtClean="0">
                  <a:solidFill>
                    <a:srgbClr val="002060"/>
                  </a:solidFill>
                </a:rPr>
                <a:t>and instructions</a:t>
              </a:r>
              <a:endParaRPr lang="en-GB" sz="1700" kern="1200" dirty="0">
                <a:solidFill>
                  <a:srgbClr val="002060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52450" y="4155155"/>
              <a:ext cx="597481" cy="853544"/>
            </a:xfrm>
            <a:custGeom>
              <a:avLst/>
              <a:gdLst>
                <a:gd name="connsiteX0" fmla="*/ 0 w 853544"/>
                <a:gd name="connsiteY0" fmla="*/ 0 h 597480"/>
                <a:gd name="connsiteX1" fmla="*/ 554804 w 853544"/>
                <a:gd name="connsiteY1" fmla="*/ 0 h 597480"/>
                <a:gd name="connsiteX2" fmla="*/ 853544 w 853544"/>
                <a:gd name="connsiteY2" fmla="*/ 298740 h 597480"/>
                <a:gd name="connsiteX3" fmla="*/ 554804 w 853544"/>
                <a:gd name="connsiteY3" fmla="*/ 597480 h 597480"/>
                <a:gd name="connsiteX4" fmla="*/ 0 w 853544"/>
                <a:gd name="connsiteY4" fmla="*/ 597480 h 597480"/>
                <a:gd name="connsiteX5" fmla="*/ 298740 w 853544"/>
                <a:gd name="connsiteY5" fmla="*/ 298740 h 597480"/>
                <a:gd name="connsiteX6" fmla="*/ 0 w 853544"/>
                <a:gd name="connsiteY6" fmla="*/ 0 h 59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3544" h="597480">
                  <a:moveTo>
                    <a:pt x="853544" y="0"/>
                  </a:moveTo>
                  <a:lnTo>
                    <a:pt x="853544" y="388362"/>
                  </a:lnTo>
                  <a:lnTo>
                    <a:pt x="426772" y="597480"/>
                  </a:lnTo>
                  <a:lnTo>
                    <a:pt x="0" y="388362"/>
                  </a:lnTo>
                  <a:lnTo>
                    <a:pt x="0" y="0"/>
                  </a:lnTo>
                  <a:lnTo>
                    <a:pt x="426772" y="209118"/>
                  </a:lnTo>
                  <a:lnTo>
                    <a:pt x="853544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0796" tIns="309535" rIns="10795" bIns="30953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700" kern="1200" dirty="0">
                <a:solidFill>
                  <a:srgbClr val="002060"/>
                </a:solidFill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49930" y="4155157"/>
              <a:ext cx="7327319" cy="554804"/>
            </a:xfrm>
            <a:custGeom>
              <a:avLst/>
              <a:gdLst>
                <a:gd name="connsiteX0" fmla="*/ 92469 w 554803"/>
                <a:gd name="connsiteY0" fmla="*/ 0 h 7327319"/>
                <a:gd name="connsiteX1" fmla="*/ 462334 w 554803"/>
                <a:gd name="connsiteY1" fmla="*/ 0 h 7327319"/>
                <a:gd name="connsiteX2" fmla="*/ 527719 w 554803"/>
                <a:gd name="connsiteY2" fmla="*/ 27084 h 7327319"/>
                <a:gd name="connsiteX3" fmla="*/ 554802 w 554803"/>
                <a:gd name="connsiteY3" fmla="*/ 92470 h 7327319"/>
                <a:gd name="connsiteX4" fmla="*/ 554803 w 554803"/>
                <a:gd name="connsiteY4" fmla="*/ 7327319 h 7327319"/>
                <a:gd name="connsiteX5" fmla="*/ 554803 w 554803"/>
                <a:gd name="connsiteY5" fmla="*/ 7327319 h 7327319"/>
                <a:gd name="connsiteX6" fmla="*/ 554803 w 554803"/>
                <a:gd name="connsiteY6" fmla="*/ 7327319 h 7327319"/>
                <a:gd name="connsiteX7" fmla="*/ 0 w 554803"/>
                <a:gd name="connsiteY7" fmla="*/ 7327319 h 7327319"/>
                <a:gd name="connsiteX8" fmla="*/ 0 w 554803"/>
                <a:gd name="connsiteY8" fmla="*/ 7327319 h 7327319"/>
                <a:gd name="connsiteX9" fmla="*/ 0 w 554803"/>
                <a:gd name="connsiteY9" fmla="*/ 7327319 h 7327319"/>
                <a:gd name="connsiteX10" fmla="*/ 0 w 554803"/>
                <a:gd name="connsiteY10" fmla="*/ 92469 h 7327319"/>
                <a:gd name="connsiteX11" fmla="*/ 27084 w 554803"/>
                <a:gd name="connsiteY11" fmla="*/ 27084 h 7327319"/>
                <a:gd name="connsiteX12" fmla="*/ 92470 w 554803"/>
                <a:gd name="connsiteY12" fmla="*/ 1 h 7327319"/>
                <a:gd name="connsiteX13" fmla="*/ 92469 w 554803"/>
                <a:gd name="connsiteY13" fmla="*/ 0 h 7327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803" h="7327319">
                  <a:moveTo>
                    <a:pt x="554803" y="1221248"/>
                  </a:moveTo>
                  <a:lnTo>
                    <a:pt x="554803" y="6106071"/>
                  </a:lnTo>
                  <a:cubicBezTo>
                    <a:pt x="554803" y="6429960"/>
                    <a:pt x="554065" y="6740590"/>
                    <a:pt x="552752" y="6969613"/>
                  </a:cubicBezTo>
                  <a:cubicBezTo>
                    <a:pt x="551439" y="7198636"/>
                    <a:pt x="549658" y="7327299"/>
                    <a:pt x="547801" y="7327299"/>
                  </a:cubicBezTo>
                  <a:cubicBezTo>
                    <a:pt x="365201" y="7327299"/>
                    <a:pt x="182600" y="7327312"/>
                    <a:pt x="0" y="7327312"/>
                  </a:cubicBezTo>
                  <a:lnTo>
                    <a:pt x="0" y="7327312"/>
                  </a:lnTo>
                  <a:lnTo>
                    <a:pt x="0" y="732731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547802" y="7"/>
                  </a:lnTo>
                  <a:cubicBezTo>
                    <a:pt x="549658" y="7"/>
                    <a:pt x="551439" y="128670"/>
                    <a:pt x="552752" y="357706"/>
                  </a:cubicBezTo>
                  <a:cubicBezTo>
                    <a:pt x="554065" y="586729"/>
                    <a:pt x="554803" y="897359"/>
                    <a:pt x="554803" y="1221262"/>
                  </a:cubicBezTo>
                  <a:lnTo>
                    <a:pt x="554803" y="1221248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5" tIns="37877" rIns="37877" bIns="37880" numCol="1" spcCol="1270" anchor="ctr" anchorCtr="0">
              <a:noAutofit/>
            </a:bodyPr>
            <a:lstStyle/>
            <a:p>
              <a:pPr marL="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AU" sz="1700" dirty="0" smtClean="0">
                  <a:solidFill>
                    <a:srgbClr val="002060"/>
                  </a:solidFill>
                </a:rPr>
                <a:t>R</a:t>
              </a:r>
              <a:r>
                <a:rPr lang="en-AU" sz="1700" b="0" kern="1200" dirty="0" smtClean="0">
                  <a:solidFill>
                    <a:srgbClr val="002060"/>
                  </a:solidFill>
                </a:rPr>
                <a:t>ecord manufacturing events through </a:t>
              </a:r>
              <a:r>
                <a:rPr lang="en-AU" sz="1700" kern="1200" dirty="0" smtClean="0">
                  <a:solidFill>
                    <a:srgbClr val="002060"/>
                  </a:solidFill>
                </a:rPr>
                <a:t>comprehensive record keeping practices</a:t>
              </a:r>
              <a:endParaRPr lang="en-GB" sz="1700" kern="1200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677" y="776883"/>
            <a:ext cx="8280920" cy="540060"/>
          </a:xfrm>
        </p:spPr>
        <p:txBody>
          <a:bodyPr>
            <a:noAutofit/>
          </a:bodyPr>
          <a:lstStyle/>
          <a:p>
            <a:r>
              <a:rPr lang="en-AU" sz="3000" dirty="0" smtClean="0"/>
              <a:t>Inspections include verification that:</a:t>
            </a:r>
            <a:endParaRPr lang="en-AU" sz="3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46" t="37143" r="1288" b="19499"/>
          <a:stretch/>
        </p:blipFill>
        <p:spPr>
          <a:xfrm>
            <a:off x="6516216" y="1923678"/>
            <a:ext cx="7627564" cy="7721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FCB-C193-47C7-BA9B-8925BE36D90A}" type="slidenum">
              <a:rPr lang="en-AU" smtClean="0">
                <a:solidFill>
                  <a:schemeClr val="bg1"/>
                </a:solidFill>
              </a:rPr>
              <a:pPr/>
              <a:t>11</a:t>
            </a:fld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6644" y="1331615"/>
            <a:ext cx="1276081" cy="1310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5317" y="3745115"/>
            <a:ext cx="764568" cy="115718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5400000">
            <a:off x="5815827" y="3005224"/>
            <a:ext cx="651381" cy="375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708660" y="1615439"/>
            <a:ext cx="4762500" cy="3387813"/>
            <a:chOff x="1012462" y="1334045"/>
            <a:chExt cx="4071074" cy="3669208"/>
          </a:xfrm>
        </p:grpSpPr>
        <p:sp>
          <p:nvSpPr>
            <p:cNvPr id="15" name="Freeform 14"/>
            <p:cNvSpPr/>
            <p:nvPr/>
          </p:nvSpPr>
          <p:spPr>
            <a:xfrm>
              <a:off x="1012462" y="1334045"/>
              <a:ext cx="1747242" cy="1048345"/>
            </a:xfrm>
            <a:custGeom>
              <a:avLst/>
              <a:gdLst>
                <a:gd name="connsiteX0" fmla="*/ 0 w 1747242"/>
                <a:gd name="connsiteY0" fmla="*/ 104835 h 1048345"/>
                <a:gd name="connsiteX1" fmla="*/ 30706 w 1747242"/>
                <a:gd name="connsiteY1" fmla="*/ 30705 h 1048345"/>
                <a:gd name="connsiteX2" fmla="*/ 104836 w 1747242"/>
                <a:gd name="connsiteY2" fmla="*/ 0 h 1048345"/>
                <a:gd name="connsiteX3" fmla="*/ 1642407 w 1747242"/>
                <a:gd name="connsiteY3" fmla="*/ 0 h 1048345"/>
                <a:gd name="connsiteX4" fmla="*/ 1716537 w 1747242"/>
                <a:gd name="connsiteY4" fmla="*/ 30706 h 1048345"/>
                <a:gd name="connsiteX5" fmla="*/ 1747242 w 1747242"/>
                <a:gd name="connsiteY5" fmla="*/ 104836 h 1048345"/>
                <a:gd name="connsiteX6" fmla="*/ 1747242 w 1747242"/>
                <a:gd name="connsiteY6" fmla="*/ 943510 h 1048345"/>
                <a:gd name="connsiteX7" fmla="*/ 1716537 w 1747242"/>
                <a:gd name="connsiteY7" fmla="*/ 1017640 h 1048345"/>
                <a:gd name="connsiteX8" fmla="*/ 1642407 w 1747242"/>
                <a:gd name="connsiteY8" fmla="*/ 1048345 h 1048345"/>
                <a:gd name="connsiteX9" fmla="*/ 104835 w 1747242"/>
                <a:gd name="connsiteY9" fmla="*/ 1048345 h 1048345"/>
                <a:gd name="connsiteX10" fmla="*/ 30705 w 1747242"/>
                <a:gd name="connsiteY10" fmla="*/ 1017639 h 1048345"/>
                <a:gd name="connsiteX11" fmla="*/ 0 w 1747242"/>
                <a:gd name="connsiteY11" fmla="*/ 943509 h 1048345"/>
                <a:gd name="connsiteX12" fmla="*/ 0 w 1747242"/>
                <a:gd name="connsiteY12" fmla="*/ 104835 h 104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7242" h="1048345">
                  <a:moveTo>
                    <a:pt x="0" y="104835"/>
                  </a:moveTo>
                  <a:cubicBezTo>
                    <a:pt x="0" y="77031"/>
                    <a:pt x="11045" y="50366"/>
                    <a:pt x="30706" y="30705"/>
                  </a:cubicBezTo>
                  <a:cubicBezTo>
                    <a:pt x="50366" y="11045"/>
                    <a:pt x="77032" y="0"/>
                    <a:pt x="104836" y="0"/>
                  </a:cubicBezTo>
                  <a:lnTo>
                    <a:pt x="1642407" y="0"/>
                  </a:lnTo>
                  <a:cubicBezTo>
                    <a:pt x="1670211" y="0"/>
                    <a:pt x="1696876" y="11045"/>
                    <a:pt x="1716537" y="30706"/>
                  </a:cubicBezTo>
                  <a:cubicBezTo>
                    <a:pt x="1736197" y="50366"/>
                    <a:pt x="1747242" y="77032"/>
                    <a:pt x="1747242" y="104836"/>
                  </a:cubicBezTo>
                  <a:lnTo>
                    <a:pt x="1747242" y="943510"/>
                  </a:lnTo>
                  <a:cubicBezTo>
                    <a:pt x="1747242" y="971314"/>
                    <a:pt x="1736197" y="997979"/>
                    <a:pt x="1716537" y="1017640"/>
                  </a:cubicBezTo>
                  <a:cubicBezTo>
                    <a:pt x="1696877" y="1037300"/>
                    <a:pt x="1670211" y="1048345"/>
                    <a:pt x="1642407" y="1048345"/>
                  </a:cubicBezTo>
                  <a:lnTo>
                    <a:pt x="104835" y="1048345"/>
                  </a:lnTo>
                  <a:cubicBezTo>
                    <a:pt x="77031" y="1048345"/>
                    <a:pt x="50366" y="1037300"/>
                    <a:pt x="30705" y="1017639"/>
                  </a:cubicBezTo>
                  <a:cubicBezTo>
                    <a:pt x="11045" y="997979"/>
                    <a:pt x="0" y="971313"/>
                    <a:pt x="0" y="943509"/>
                  </a:cubicBezTo>
                  <a:lnTo>
                    <a:pt x="0" y="1048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615" tIns="72615" rIns="72615" bIns="7261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100" b="0" kern="1200" dirty="0" smtClean="0">
                  <a:solidFill>
                    <a:schemeClr val="bg1"/>
                  </a:solidFill>
                </a:rPr>
                <a:t>All manufacturing processes are clearly </a:t>
              </a:r>
              <a:r>
                <a:rPr lang="en-AU" sz="1100" kern="1200" dirty="0" smtClean="0">
                  <a:solidFill>
                    <a:schemeClr val="bg1"/>
                  </a:solidFill>
                </a:rPr>
                <a:t>defined </a:t>
              </a:r>
              <a:r>
                <a:rPr lang="en-AU" sz="1100" b="0" kern="1200" dirty="0" smtClean="0">
                  <a:solidFill>
                    <a:schemeClr val="bg1"/>
                  </a:solidFill>
                </a:rPr>
                <a:t>and regularly </a:t>
              </a:r>
              <a:r>
                <a:rPr lang="en-AU" sz="1100" kern="1200" dirty="0" smtClean="0">
                  <a:solidFill>
                    <a:schemeClr val="bg1"/>
                  </a:solidFill>
                </a:rPr>
                <a:t>reviewed</a:t>
              </a:r>
              <a:endParaRPr lang="en-GB" sz="11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012462" y="2644477"/>
              <a:ext cx="1747242" cy="1048345"/>
            </a:xfrm>
            <a:custGeom>
              <a:avLst/>
              <a:gdLst>
                <a:gd name="connsiteX0" fmla="*/ 0 w 1747242"/>
                <a:gd name="connsiteY0" fmla="*/ 104835 h 1048345"/>
                <a:gd name="connsiteX1" fmla="*/ 30706 w 1747242"/>
                <a:gd name="connsiteY1" fmla="*/ 30705 h 1048345"/>
                <a:gd name="connsiteX2" fmla="*/ 104836 w 1747242"/>
                <a:gd name="connsiteY2" fmla="*/ 0 h 1048345"/>
                <a:gd name="connsiteX3" fmla="*/ 1642407 w 1747242"/>
                <a:gd name="connsiteY3" fmla="*/ 0 h 1048345"/>
                <a:gd name="connsiteX4" fmla="*/ 1716537 w 1747242"/>
                <a:gd name="connsiteY4" fmla="*/ 30706 h 1048345"/>
                <a:gd name="connsiteX5" fmla="*/ 1747242 w 1747242"/>
                <a:gd name="connsiteY5" fmla="*/ 104836 h 1048345"/>
                <a:gd name="connsiteX6" fmla="*/ 1747242 w 1747242"/>
                <a:gd name="connsiteY6" fmla="*/ 943510 h 1048345"/>
                <a:gd name="connsiteX7" fmla="*/ 1716537 w 1747242"/>
                <a:gd name="connsiteY7" fmla="*/ 1017640 h 1048345"/>
                <a:gd name="connsiteX8" fmla="*/ 1642407 w 1747242"/>
                <a:gd name="connsiteY8" fmla="*/ 1048345 h 1048345"/>
                <a:gd name="connsiteX9" fmla="*/ 104835 w 1747242"/>
                <a:gd name="connsiteY9" fmla="*/ 1048345 h 1048345"/>
                <a:gd name="connsiteX10" fmla="*/ 30705 w 1747242"/>
                <a:gd name="connsiteY10" fmla="*/ 1017639 h 1048345"/>
                <a:gd name="connsiteX11" fmla="*/ 0 w 1747242"/>
                <a:gd name="connsiteY11" fmla="*/ 943509 h 1048345"/>
                <a:gd name="connsiteX12" fmla="*/ 0 w 1747242"/>
                <a:gd name="connsiteY12" fmla="*/ 104835 h 104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7242" h="1048345">
                  <a:moveTo>
                    <a:pt x="0" y="104835"/>
                  </a:moveTo>
                  <a:cubicBezTo>
                    <a:pt x="0" y="77031"/>
                    <a:pt x="11045" y="50366"/>
                    <a:pt x="30706" y="30705"/>
                  </a:cubicBezTo>
                  <a:cubicBezTo>
                    <a:pt x="50366" y="11045"/>
                    <a:pt x="77032" y="0"/>
                    <a:pt x="104836" y="0"/>
                  </a:cubicBezTo>
                  <a:lnTo>
                    <a:pt x="1642407" y="0"/>
                  </a:lnTo>
                  <a:cubicBezTo>
                    <a:pt x="1670211" y="0"/>
                    <a:pt x="1696876" y="11045"/>
                    <a:pt x="1716537" y="30706"/>
                  </a:cubicBezTo>
                  <a:cubicBezTo>
                    <a:pt x="1736197" y="50366"/>
                    <a:pt x="1747242" y="77032"/>
                    <a:pt x="1747242" y="104836"/>
                  </a:cubicBezTo>
                  <a:lnTo>
                    <a:pt x="1747242" y="943510"/>
                  </a:lnTo>
                  <a:cubicBezTo>
                    <a:pt x="1747242" y="971314"/>
                    <a:pt x="1736197" y="997979"/>
                    <a:pt x="1716537" y="1017640"/>
                  </a:cubicBezTo>
                  <a:cubicBezTo>
                    <a:pt x="1696877" y="1037300"/>
                    <a:pt x="1670211" y="1048345"/>
                    <a:pt x="1642407" y="1048345"/>
                  </a:cubicBezTo>
                  <a:lnTo>
                    <a:pt x="104835" y="1048345"/>
                  </a:lnTo>
                  <a:cubicBezTo>
                    <a:pt x="77031" y="1048345"/>
                    <a:pt x="50366" y="1037300"/>
                    <a:pt x="30705" y="1017639"/>
                  </a:cubicBezTo>
                  <a:cubicBezTo>
                    <a:pt x="11045" y="997979"/>
                    <a:pt x="0" y="971313"/>
                    <a:pt x="0" y="943509"/>
                  </a:cubicBezTo>
                  <a:lnTo>
                    <a:pt x="0" y="1048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615" tIns="72615" rIns="72615" bIns="7261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100" b="0" kern="1200" dirty="0" smtClean="0">
                  <a:solidFill>
                    <a:schemeClr val="bg1"/>
                  </a:solidFill>
                </a:rPr>
                <a:t>Critical manufacturing processes and changes are validated</a:t>
              </a:r>
              <a:endParaRPr lang="en-GB" sz="11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012462" y="3954908"/>
              <a:ext cx="1747242" cy="1048345"/>
            </a:xfrm>
            <a:custGeom>
              <a:avLst/>
              <a:gdLst>
                <a:gd name="connsiteX0" fmla="*/ 0 w 1747242"/>
                <a:gd name="connsiteY0" fmla="*/ 104835 h 1048345"/>
                <a:gd name="connsiteX1" fmla="*/ 30706 w 1747242"/>
                <a:gd name="connsiteY1" fmla="*/ 30705 h 1048345"/>
                <a:gd name="connsiteX2" fmla="*/ 104836 w 1747242"/>
                <a:gd name="connsiteY2" fmla="*/ 0 h 1048345"/>
                <a:gd name="connsiteX3" fmla="*/ 1642407 w 1747242"/>
                <a:gd name="connsiteY3" fmla="*/ 0 h 1048345"/>
                <a:gd name="connsiteX4" fmla="*/ 1716537 w 1747242"/>
                <a:gd name="connsiteY4" fmla="*/ 30706 h 1048345"/>
                <a:gd name="connsiteX5" fmla="*/ 1747242 w 1747242"/>
                <a:gd name="connsiteY5" fmla="*/ 104836 h 1048345"/>
                <a:gd name="connsiteX6" fmla="*/ 1747242 w 1747242"/>
                <a:gd name="connsiteY6" fmla="*/ 943510 h 1048345"/>
                <a:gd name="connsiteX7" fmla="*/ 1716537 w 1747242"/>
                <a:gd name="connsiteY7" fmla="*/ 1017640 h 1048345"/>
                <a:gd name="connsiteX8" fmla="*/ 1642407 w 1747242"/>
                <a:gd name="connsiteY8" fmla="*/ 1048345 h 1048345"/>
                <a:gd name="connsiteX9" fmla="*/ 104835 w 1747242"/>
                <a:gd name="connsiteY9" fmla="*/ 1048345 h 1048345"/>
                <a:gd name="connsiteX10" fmla="*/ 30705 w 1747242"/>
                <a:gd name="connsiteY10" fmla="*/ 1017639 h 1048345"/>
                <a:gd name="connsiteX11" fmla="*/ 0 w 1747242"/>
                <a:gd name="connsiteY11" fmla="*/ 943509 h 1048345"/>
                <a:gd name="connsiteX12" fmla="*/ 0 w 1747242"/>
                <a:gd name="connsiteY12" fmla="*/ 104835 h 104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7242" h="1048345">
                  <a:moveTo>
                    <a:pt x="0" y="104835"/>
                  </a:moveTo>
                  <a:cubicBezTo>
                    <a:pt x="0" y="77031"/>
                    <a:pt x="11045" y="50366"/>
                    <a:pt x="30706" y="30705"/>
                  </a:cubicBezTo>
                  <a:cubicBezTo>
                    <a:pt x="50366" y="11045"/>
                    <a:pt x="77032" y="0"/>
                    <a:pt x="104836" y="0"/>
                  </a:cubicBezTo>
                  <a:lnTo>
                    <a:pt x="1642407" y="0"/>
                  </a:lnTo>
                  <a:cubicBezTo>
                    <a:pt x="1670211" y="0"/>
                    <a:pt x="1696876" y="11045"/>
                    <a:pt x="1716537" y="30706"/>
                  </a:cubicBezTo>
                  <a:cubicBezTo>
                    <a:pt x="1736197" y="50366"/>
                    <a:pt x="1747242" y="77032"/>
                    <a:pt x="1747242" y="104836"/>
                  </a:cubicBezTo>
                  <a:lnTo>
                    <a:pt x="1747242" y="943510"/>
                  </a:lnTo>
                  <a:cubicBezTo>
                    <a:pt x="1747242" y="971314"/>
                    <a:pt x="1736197" y="997979"/>
                    <a:pt x="1716537" y="1017640"/>
                  </a:cubicBezTo>
                  <a:cubicBezTo>
                    <a:pt x="1696877" y="1037300"/>
                    <a:pt x="1670211" y="1048345"/>
                    <a:pt x="1642407" y="1048345"/>
                  </a:cubicBezTo>
                  <a:lnTo>
                    <a:pt x="104835" y="1048345"/>
                  </a:lnTo>
                  <a:cubicBezTo>
                    <a:pt x="77031" y="1048345"/>
                    <a:pt x="50366" y="1037300"/>
                    <a:pt x="30705" y="1017639"/>
                  </a:cubicBezTo>
                  <a:cubicBezTo>
                    <a:pt x="11045" y="997979"/>
                    <a:pt x="0" y="971313"/>
                    <a:pt x="0" y="943509"/>
                  </a:cubicBezTo>
                  <a:lnTo>
                    <a:pt x="0" y="1048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615" tIns="72615" rIns="72615" bIns="7261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100" kern="1200" dirty="0" smtClean="0">
                  <a:solidFill>
                    <a:schemeClr val="bg1"/>
                  </a:solidFill>
                </a:rPr>
                <a:t>Written instructions </a:t>
              </a:r>
              <a:r>
                <a:rPr lang="en-AU" sz="1100" b="0" kern="1200" dirty="0" smtClean="0">
                  <a:solidFill>
                    <a:schemeClr val="bg1"/>
                  </a:solidFill>
                </a:rPr>
                <a:t>for all tasks are developed and available</a:t>
              </a:r>
              <a:endParaRPr lang="en-GB" sz="11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336294" y="3954908"/>
              <a:ext cx="1747242" cy="1048345"/>
            </a:xfrm>
            <a:custGeom>
              <a:avLst/>
              <a:gdLst>
                <a:gd name="connsiteX0" fmla="*/ 0 w 1747242"/>
                <a:gd name="connsiteY0" fmla="*/ 104835 h 1048345"/>
                <a:gd name="connsiteX1" fmla="*/ 30706 w 1747242"/>
                <a:gd name="connsiteY1" fmla="*/ 30705 h 1048345"/>
                <a:gd name="connsiteX2" fmla="*/ 104836 w 1747242"/>
                <a:gd name="connsiteY2" fmla="*/ 0 h 1048345"/>
                <a:gd name="connsiteX3" fmla="*/ 1642407 w 1747242"/>
                <a:gd name="connsiteY3" fmla="*/ 0 h 1048345"/>
                <a:gd name="connsiteX4" fmla="*/ 1716537 w 1747242"/>
                <a:gd name="connsiteY4" fmla="*/ 30706 h 1048345"/>
                <a:gd name="connsiteX5" fmla="*/ 1747242 w 1747242"/>
                <a:gd name="connsiteY5" fmla="*/ 104836 h 1048345"/>
                <a:gd name="connsiteX6" fmla="*/ 1747242 w 1747242"/>
                <a:gd name="connsiteY6" fmla="*/ 943510 h 1048345"/>
                <a:gd name="connsiteX7" fmla="*/ 1716537 w 1747242"/>
                <a:gd name="connsiteY7" fmla="*/ 1017640 h 1048345"/>
                <a:gd name="connsiteX8" fmla="*/ 1642407 w 1747242"/>
                <a:gd name="connsiteY8" fmla="*/ 1048345 h 1048345"/>
                <a:gd name="connsiteX9" fmla="*/ 104835 w 1747242"/>
                <a:gd name="connsiteY9" fmla="*/ 1048345 h 1048345"/>
                <a:gd name="connsiteX10" fmla="*/ 30705 w 1747242"/>
                <a:gd name="connsiteY10" fmla="*/ 1017639 h 1048345"/>
                <a:gd name="connsiteX11" fmla="*/ 0 w 1747242"/>
                <a:gd name="connsiteY11" fmla="*/ 943509 h 1048345"/>
                <a:gd name="connsiteX12" fmla="*/ 0 w 1747242"/>
                <a:gd name="connsiteY12" fmla="*/ 104835 h 104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7242" h="1048345">
                  <a:moveTo>
                    <a:pt x="0" y="104835"/>
                  </a:moveTo>
                  <a:cubicBezTo>
                    <a:pt x="0" y="77031"/>
                    <a:pt x="11045" y="50366"/>
                    <a:pt x="30706" y="30705"/>
                  </a:cubicBezTo>
                  <a:cubicBezTo>
                    <a:pt x="50366" y="11045"/>
                    <a:pt x="77032" y="0"/>
                    <a:pt x="104836" y="0"/>
                  </a:cubicBezTo>
                  <a:lnTo>
                    <a:pt x="1642407" y="0"/>
                  </a:lnTo>
                  <a:cubicBezTo>
                    <a:pt x="1670211" y="0"/>
                    <a:pt x="1696876" y="11045"/>
                    <a:pt x="1716537" y="30706"/>
                  </a:cubicBezTo>
                  <a:cubicBezTo>
                    <a:pt x="1736197" y="50366"/>
                    <a:pt x="1747242" y="77032"/>
                    <a:pt x="1747242" y="104836"/>
                  </a:cubicBezTo>
                  <a:lnTo>
                    <a:pt x="1747242" y="943510"/>
                  </a:lnTo>
                  <a:cubicBezTo>
                    <a:pt x="1747242" y="971314"/>
                    <a:pt x="1736197" y="997979"/>
                    <a:pt x="1716537" y="1017640"/>
                  </a:cubicBezTo>
                  <a:cubicBezTo>
                    <a:pt x="1696877" y="1037300"/>
                    <a:pt x="1670211" y="1048345"/>
                    <a:pt x="1642407" y="1048345"/>
                  </a:cubicBezTo>
                  <a:lnTo>
                    <a:pt x="104835" y="1048345"/>
                  </a:lnTo>
                  <a:cubicBezTo>
                    <a:pt x="77031" y="1048345"/>
                    <a:pt x="50366" y="1037300"/>
                    <a:pt x="30705" y="1017639"/>
                  </a:cubicBezTo>
                  <a:cubicBezTo>
                    <a:pt x="11045" y="997979"/>
                    <a:pt x="0" y="971313"/>
                    <a:pt x="0" y="943509"/>
                  </a:cubicBezTo>
                  <a:lnTo>
                    <a:pt x="0" y="1048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615" tIns="72615" rIns="72615" bIns="7261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100" b="0" kern="1200" dirty="0" smtClean="0">
                  <a:solidFill>
                    <a:schemeClr val="bg1"/>
                  </a:solidFill>
                </a:rPr>
                <a:t>Batches are </a:t>
              </a:r>
              <a:r>
                <a:rPr lang="en-AU" sz="1100" kern="1200" dirty="0" smtClean="0">
                  <a:solidFill>
                    <a:schemeClr val="bg1"/>
                  </a:solidFill>
                </a:rPr>
                <a:t>certified</a:t>
              </a:r>
              <a:r>
                <a:rPr lang="en-AU" sz="1100" b="0" kern="1200" dirty="0" smtClean="0">
                  <a:solidFill>
                    <a:schemeClr val="bg1"/>
                  </a:solidFill>
                </a:rPr>
                <a:t> as fit-for-purpose prior to distribution</a:t>
              </a:r>
              <a:endParaRPr lang="en-GB" sz="11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3336294" y="2644477"/>
              <a:ext cx="1747242" cy="1048345"/>
            </a:xfrm>
            <a:custGeom>
              <a:avLst/>
              <a:gdLst>
                <a:gd name="connsiteX0" fmla="*/ 0 w 1747242"/>
                <a:gd name="connsiteY0" fmla="*/ 104835 h 1048345"/>
                <a:gd name="connsiteX1" fmla="*/ 30706 w 1747242"/>
                <a:gd name="connsiteY1" fmla="*/ 30705 h 1048345"/>
                <a:gd name="connsiteX2" fmla="*/ 104836 w 1747242"/>
                <a:gd name="connsiteY2" fmla="*/ 0 h 1048345"/>
                <a:gd name="connsiteX3" fmla="*/ 1642407 w 1747242"/>
                <a:gd name="connsiteY3" fmla="*/ 0 h 1048345"/>
                <a:gd name="connsiteX4" fmla="*/ 1716537 w 1747242"/>
                <a:gd name="connsiteY4" fmla="*/ 30706 h 1048345"/>
                <a:gd name="connsiteX5" fmla="*/ 1747242 w 1747242"/>
                <a:gd name="connsiteY5" fmla="*/ 104836 h 1048345"/>
                <a:gd name="connsiteX6" fmla="*/ 1747242 w 1747242"/>
                <a:gd name="connsiteY6" fmla="*/ 943510 h 1048345"/>
                <a:gd name="connsiteX7" fmla="*/ 1716537 w 1747242"/>
                <a:gd name="connsiteY7" fmla="*/ 1017640 h 1048345"/>
                <a:gd name="connsiteX8" fmla="*/ 1642407 w 1747242"/>
                <a:gd name="connsiteY8" fmla="*/ 1048345 h 1048345"/>
                <a:gd name="connsiteX9" fmla="*/ 104835 w 1747242"/>
                <a:gd name="connsiteY9" fmla="*/ 1048345 h 1048345"/>
                <a:gd name="connsiteX10" fmla="*/ 30705 w 1747242"/>
                <a:gd name="connsiteY10" fmla="*/ 1017639 h 1048345"/>
                <a:gd name="connsiteX11" fmla="*/ 0 w 1747242"/>
                <a:gd name="connsiteY11" fmla="*/ 943509 h 1048345"/>
                <a:gd name="connsiteX12" fmla="*/ 0 w 1747242"/>
                <a:gd name="connsiteY12" fmla="*/ 104835 h 104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7242" h="1048345">
                  <a:moveTo>
                    <a:pt x="0" y="104835"/>
                  </a:moveTo>
                  <a:cubicBezTo>
                    <a:pt x="0" y="77031"/>
                    <a:pt x="11045" y="50366"/>
                    <a:pt x="30706" y="30705"/>
                  </a:cubicBezTo>
                  <a:cubicBezTo>
                    <a:pt x="50366" y="11045"/>
                    <a:pt x="77032" y="0"/>
                    <a:pt x="104836" y="0"/>
                  </a:cubicBezTo>
                  <a:lnTo>
                    <a:pt x="1642407" y="0"/>
                  </a:lnTo>
                  <a:cubicBezTo>
                    <a:pt x="1670211" y="0"/>
                    <a:pt x="1696876" y="11045"/>
                    <a:pt x="1716537" y="30706"/>
                  </a:cubicBezTo>
                  <a:cubicBezTo>
                    <a:pt x="1736197" y="50366"/>
                    <a:pt x="1747242" y="77032"/>
                    <a:pt x="1747242" y="104836"/>
                  </a:cubicBezTo>
                  <a:lnTo>
                    <a:pt x="1747242" y="943510"/>
                  </a:lnTo>
                  <a:cubicBezTo>
                    <a:pt x="1747242" y="971314"/>
                    <a:pt x="1736197" y="997979"/>
                    <a:pt x="1716537" y="1017640"/>
                  </a:cubicBezTo>
                  <a:cubicBezTo>
                    <a:pt x="1696877" y="1037300"/>
                    <a:pt x="1670211" y="1048345"/>
                    <a:pt x="1642407" y="1048345"/>
                  </a:cubicBezTo>
                  <a:lnTo>
                    <a:pt x="104835" y="1048345"/>
                  </a:lnTo>
                  <a:cubicBezTo>
                    <a:pt x="77031" y="1048345"/>
                    <a:pt x="50366" y="1037300"/>
                    <a:pt x="30705" y="1017639"/>
                  </a:cubicBezTo>
                  <a:cubicBezTo>
                    <a:pt x="11045" y="997979"/>
                    <a:pt x="0" y="971313"/>
                    <a:pt x="0" y="943509"/>
                  </a:cubicBezTo>
                  <a:lnTo>
                    <a:pt x="0" y="1048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615" tIns="72615" rIns="72615" bIns="7261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100" b="0" kern="1200" dirty="0" smtClean="0">
                  <a:solidFill>
                    <a:schemeClr val="bg1"/>
                  </a:solidFill>
                </a:rPr>
                <a:t>All starting materials and finished products are sampled, tested and approved for use using appropriate methods</a:t>
              </a:r>
              <a:endParaRPr lang="en-GB" sz="11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336294" y="1334045"/>
              <a:ext cx="1747242" cy="1048345"/>
            </a:xfrm>
            <a:custGeom>
              <a:avLst/>
              <a:gdLst>
                <a:gd name="connsiteX0" fmla="*/ 0 w 1747242"/>
                <a:gd name="connsiteY0" fmla="*/ 104835 h 1048345"/>
                <a:gd name="connsiteX1" fmla="*/ 30706 w 1747242"/>
                <a:gd name="connsiteY1" fmla="*/ 30705 h 1048345"/>
                <a:gd name="connsiteX2" fmla="*/ 104836 w 1747242"/>
                <a:gd name="connsiteY2" fmla="*/ 0 h 1048345"/>
                <a:gd name="connsiteX3" fmla="*/ 1642407 w 1747242"/>
                <a:gd name="connsiteY3" fmla="*/ 0 h 1048345"/>
                <a:gd name="connsiteX4" fmla="*/ 1716537 w 1747242"/>
                <a:gd name="connsiteY4" fmla="*/ 30706 h 1048345"/>
                <a:gd name="connsiteX5" fmla="*/ 1747242 w 1747242"/>
                <a:gd name="connsiteY5" fmla="*/ 104836 h 1048345"/>
                <a:gd name="connsiteX6" fmla="*/ 1747242 w 1747242"/>
                <a:gd name="connsiteY6" fmla="*/ 943510 h 1048345"/>
                <a:gd name="connsiteX7" fmla="*/ 1716537 w 1747242"/>
                <a:gd name="connsiteY7" fmla="*/ 1017640 h 1048345"/>
                <a:gd name="connsiteX8" fmla="*/ 1642407 w 1747242"/>
                <a:gd name="connsiteY8" fmla="*/ 1048345 h 1048345"/>
                <a:gd name="connsiteX9" fmla="*/ 104835 w 1747242"/>
                <a:gd name="connsiteY9" fmla="*/ 1048345 h 1048345"/>
                <a:gd name="connsiteX10" fmla="*/ 30705 w 1747242"/>
                <a:gd name="connsiteY10" fmla="*/ 1017639 h 1048345"/>
                <a:gd name="connsiteX11" fmla="*/ 0 w 1747242"/>
                <a:gd name="connsiteY11" fmla="*/ 943509 h 1048345"/>
                <a:gd name="connsiteX12" fmla="*/ 0 w 1747242"/>
                <a:gd name="connsiteY12" fmla="*/ 104835 h 104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7242" h="1048345">
                  <a:moveTo>
                    <a:pt x="0" y="104835"/>
                  </a:moveTo>
                  <a:cubicBezTo>
                    <a:pt x="0" y="77031"/>
                    <a:pt x="11045" y="50366"/>
                    <a:pt x="30706" y="30705"/>
                  </a:cubicBezTo>
                  <a:cubicBezTo>
                    <a:pt x="50366" y="11045"/>
                    <a:pt x="77032" y="0"/>
                    <a:pt x="104836" y="0"/>
                  </a:cubicBezTo>
                  <a:lnTo>
                    <a:pt x="1642407" y="0"/>
                  </a:lnTo>
                  <a:cubicBezTo>
                    <a:pt x="1670211" y="0"/>
                    <a:pt x="1696876" y="11045"/>
                    <a:pt x="1716537" y="30706"/>
                  </a:cubicBezTo>
                  <a:cubicBezTo>
                    <a:pt x="1736197" y="50366"/>
                    <a:pt x="1747242" y="77032"/>
                    <a:pt x="1747242" y="104836"/>
                  </a:cubicBezTo>
                  <a:lnTo>
                    <a:pt x="1747242" y="943510"/>
                  </a:lnTo>
                  <a:cubicBezTo>
                    <a:pt x="1747242" y="971314"/>
                    <a:pt x="1736197" y="997979"/>
                    <a:pt x="1716537" y="1017640"/>
                  </a:cubicBezTo>
                  <a:cubicBezTo>
                    <a:pt x="1696877" y="1037300"/>
                    <a:pt x="1670211" y="1048345"/>
                    <a:pt x="1642407" y="1048345"/>
                  </a:cubicBezTo>
                  <a:lnTo>
                    <a:pt x="104835" y="1048345"/>
                  </a:lnTo>
                  <a:cubicBezTo>
                    <a:pt x="77031" y="1048345"/>
                    <a:pt x="50366" y="1037300"/>
                    <a:pt x="30705" y="1017639"/>
                  </a:cubicBezTo>
                  <a:cubicBezTo>
                    <a:pt x="11045" y="997979"/>
                    <a:pt x="0" y="971313"/>
                    <a:pt x="0" y="943509"/>
                  </a:cubicBezTo>
                  <a:lnTo>
                    <a:pt x="0" y="1048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615" tIns="72615" rIns="72615" bIns="7261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100" kern="1200" dirty="0" smtClean="0">
                  <a:solidFill>
                    <a:schemeClr val="bg1"/>
                  </a:solidFill>
                </a:rPr>
                <a:t>Records</a:t>
              </a:r>
              <a:r>
                <a:rPr lang="en-AU" sz="1100" b="0" kern="1200" dirty="0" smtClean="0">
                  <a:solidFill>
                    <a:schemeClr val="bg1"/>
                  </a:solidFill>
                </a:rPr>
                <a:t> of all manufacturing activities are kept</a:t>
              </a:r>
              <a:endParaRPr lang="en-GB" sz="1100" kern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915566"/>
            <a:ext cx="8280920" cy="540060"/>
          </a:xfrm>
        </p:spPr>
        <p:txBody>
          <a:bodyPr>
            <a:noAutofit/>
          </a:bodyPr>
          <a:lstStyle/>
          <a:p>
            <a:r>
              <a:rPr lang="en-AU" sz="2800" dirty="0" smtClean="0"/>
              <a:t>Inspections</a:t>
            </a:r>
            <a:r>
              <a:rPr lang="en-AU" sz="2800" dirty="0" smtClean="0">
                <a:latin typeface="Arial" pitchFamily="34" charset="0"/>
                <a:cs typeface="Arial" pitchFamily="34" charset="0"/>
              </a:rPr>
              <a:t> ensure quality of therapeutic goods 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FCB-C193-47C7-BA9B-8925BE36D90A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>
          <a:xfrm>
            <a:off x="539552" y="1635646"/>
            <a:ext cx="7848872" cy="3066658"/>
          </a:xfrm>
          <a:solidFill>
            <a:srgbClr val="C8D88B"/>
          </a:solidFill>
        </p:spPr>
        <p:txBody>
          <a:bodyPr>
            <a:noAutofit/>
          </a:bodyPr>
          <a:lstStyle/>
          <a:p>
            <a:pPr indent="-180000">
              <a:spcBef>
                <a:spcPts val="600"/>
              </a:spcBef>
              <a:buFont typeface="Arial" pitchFamily="34" charset="0"/>
              <a:buChar char="•"/>
            </a:pPr>
            <a:endParaRPr lang="en-AU" sz="800" b="0" dirty="0" smtClean="0">
              <a:solidFill>
                <a:srgbClr val="002060"/>
              </a:solidFill>
            </a:endParaRPr>
          </a:p>
          <a:p>
            <a:pPr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AU" sz="1800" b="0" dirty="0" smtClean="0">
                <a:solidFill>
                  <a:srgbClr val="002060"/>
                </a:solidFill>
              </a:rPr>
              <a:t>Planned and unplanned inspections are undertaken to assess compliance with GMP standards, both domestically and overseas</a:t>
            </a:r>
          </a:p>
          <a:p>
            <a:pPr marL="342900" lvl="2" indent="-180000">
              <a:spcBef>
                <a:spcPts val="1200"/>
              </a:spcBef>
              <a:buClr>
                <a:srgbClr val="002060"/>
              </a:buClr>
            </a:pPr>
            <a:r>
              <a:rPr lang="en-AU" sz="1800" dirty="0" smtClean="0">
                <a:solidFill>
                  <a:srgbClr val="002060"/>
                </a:solidFill>
              </a:rPr>
              <a:t>The emphasis, depth and frequency of inspections for a particular manufacturer are guided by the inherent risks of the product and the method of manufacture as well as:</a:t>
            </a:r>
          </a:p>
          <a:p>
            <a:pPr marL="739775" lvl="3" indent="-342900">
              <a:spcBef>
                <a:spcPts val="600"/>
              </a:spcBef>
            </a:pPr>
            <a:r>
              <a:rPr lang="en-AU" sz="1800" dirty="0" smtClean="0">
                <a:solidFill>
                  <a:srgbClr val="002060"/>
                </a:solidFill>
              </a:rPr>
              <a:t>manufacturer size</a:t>
            </a:r>
          </a:p>
          <a:p>
            <a:pPr marL="739775" lvl="3" indent="-342900">
              <a:spcBef>
                <a:spcPts val="600"/>
              </a:spcBef>
            </a:pPr>
            <a:r>
              <a:rPr lang="en-AU" sz="1800" dirty="0" smtClean="0">
                <a:solidFill>
                  <a:srgbClr val="002060"/>
                </a:solidFill>
              </a:rPr>
              <a:t>complexity of their products</a:t>
            </a:r>
          </a:p>
          <a:p>
            <a:pPr marL="739775" lvl="3" indent="-342900">
              <a:spcBef>
                <a:spcPts val="600"/>
              </a:spcBef>
            </a:pPr>
            <a:r>
              <a:rPr lang="en-AU" sz="1800" dirty="0" smtClean="0">
                <a:solidFill>
                  <a:srgbClr val="002060"/>
                </a:solidFill>
              </a:rPr>
              <a:t>compliance history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7948" y="3507854"/>
            <a:ext cx="1680082" cy="1489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52" y="1110258"/>
            <a:ext cx="8280920" cy="540060"/>
          </a:xfrm>
        </p:spPr>
        <p:txBody>
          <a:bodyPr>
            <a:noAutofit/>
          </a:bodyPr>
          <a:lstStyle/>
          <a:p>
            <a:r>
              <a:rPr lang="en-AU" sz="3000" dirty="0" smtClean="0"/>
              <a:t>Inspecting Australian manufacturers</a:t>
            </a:r>
            <a:endParaRPr lang="en-AU" sz="30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4"/>
          </p:nvPr>
        </p:nvSpPr>
        <p:spPr>
          <a:xfrm>
            <a:off x="377627" y="1876425"/>
            <a:ext cx="4003873" cy="262889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180000" indent="0">
              <a:spcBef>
                <a:spcPts val="1200"/>
              </a:spcBef>
              <a:buFont typeface="Arial" pitchFamily="34" charset="0"/>
            </a:pPr>
            <a:r>
              <a:rPr lang="en-AU" sz="1800" b="0" dirty="0" smtClean="0">
                <a:solidFill>
                  <a:srgbClr val="002060"/>
                </a:solidFill>
              </a:rPr>
              <a:t>In Australia, the TGA manages annually:</a:t>
            </a:r>
          </a:p>
          <a:p>
            <a:pPr indent="-180000">
              <a:spcBef>
                <a:spcPts val="1000"/>
              </a:spcBef>
              <a:buFont typeface="Arial" pitchFamily="34" charset="0"/>
              <a:buChar char="•"/>
            </a:pPr>
            <a:r>
              <a:rPr lang="en-AU" sz="1800" b="0" dirty="0" smtClean="0">
                <a:solidFill>
                  <a:srgbClr val="002060"/>
                </a:solidFill>
              </a:rPr>
              <a:t>~400 licences for manufacturing, supply and distribution sites</a:t>
            </a:r>
          </a:p>
          <a:p>
            <a:pPr indent="-180000">
              <a:spcBef>
                <a:spcPts val="1000"/>
              </a:spcBef>
              <a:buFont typeface="Arial" pitchFamily="34" charset="0"/>
              <a:buChar char="•"/>
            </a:pPr>
            <a:r>
              <a:rPr lang="en-AU" sz="1800" b="0" dirty="0" smtClean="0">
                <a:solidFill>
                  <a:srgbClr val="002060"/>
                </a:solidFill>
              </a:rPr>
              <a:t>~450 sites</a:t>
            </a:r>
          </a:p>
          <a:p>
            <a:pPr indent="-180000">
              <a:spcBef>
                <a:spcPts val="1000"/>
              </a:spcBef>
              <a:buFont typeface="Arial" pitchFamily="34" charset="0"/>
              <a:buChar char="•"/>
            </a:pPr>
            <a:r>
              <a:rPr lang="en-AU" sz="1800" b="0" dirty="0" smtClean="0">
                <a:solidFill>
                  <a:srgbClr val="002060"/>
                </a:solidFill>
              </a:rPr>
              <a:t>~250 inspections of sites</a:t>
            </a:r>
          </a:p>
          <a:p>
            <a:pPr>
              <a:spcBef>
                <a:spcPts val="1000"/>
              </a:spcBef>
              <a:buFont typeface="Arial" pitchFamily="34" charset="0"/>
              <a:buChar char="•"/>
            </a:pPr>
            <a:endParaRPr lang="en-AU" sz="1800" b="0" dirty="0" smtClean="0">
              <a:solidFill>
                <a:srgbClr val="002060"/>
              </a:solidFill>
            </a:endParaRPr>
          </a:p>
          <a:p>
            <a:endParaRPr lang="en-AU" dirty="0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8871148" y="699542"/>
            <a:ext cx="6152" cy="4443958"/>
          </a:xfrm>
          <a:prstGeom prst="line">
            <a:avLst/>
          </a:prstGeom>
          <a:ln w="1905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FCB-C193-47C7-BA9B-8925BE36D90A}" type="slidenum">
              <a:rPr lang="en-AU" smtClean="0"/>
              <a:pPr/>
              <a:t>13</a:t>
            </a:fld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4610814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2060"/>
                </a:solidFill>
              </a:rPr>
              <a:t>*statistics per annum, current as of July 2013</a:t>
            </a:r>
            <a:endParaRPr lang="en-AU" sz="1200" dirty="0">
              <a:solidFill>
                <a:srgbClr val="002060"/>
              </a:solidFill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4019550" y="1876425"/>
          <a:ext cx="4572000" cy="261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700044" y="1562100"/>
            <a:ext cx="1064865" cy="1002504"/>
            <a:chOff x="6228184" y="2139702"/>
            <a:chExt cx="2555776" cy="2406102"/>
          </a:xfrm>
        </p:grpSpPr>
        <p:sp>
          <p:nvSpPr>
            <p:cNvPr id="30" name="Oval 29"/>
            <p:cNvSpPr/>
            <p:nvPr/>
          </p:nvSpPr>
          <p:spPr>
            <a:xfrm>
              <a:off x="6228184" y="2139702"/>
              <a:ext cx="2555776" cy="24061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16216" y="2423357"/>
              <a:ext cx="2009642" cy="180457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915566"/>
            <a:ext cx="8280920" cy="540060"/>
          </a:xfrm>
        </p:spPr>
        <p:txBody>
          <a:bodyPr>
            <a:noAutofit/>
          </a:bodyPr>
          <a:lstStyle/>
          <a:p>
            <a:r>
              <a:rPr lang="en-AU" sz="2800" dirty="0" smtClean="0"/>
              <a:t>Manufacturers who receive a basic rating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FCB-C193-47C7-BA9B-8925BE36D90A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>
          <a:xfrm>
            <a:off x="539552" y="1635646"/>
            <a:ext cx="7848872" cy="2304256"/>
          </a:xfrm>
          <a:solidFill>
            <a:srgbClr val="C8D88B"/>
          </a:solidFill>
        </p:spPr>
        <p:txBody>
          <a:bodyPr>
            <a:noAutofit/>
          </a:bodyPr>
          <a:lstStyle/>
          <a:p>
            <a:pPr indent="-180000">
              <a:spcBef>
                <a:spcPts val="1200"/>
              </a:spcBef>
              <a:buFont typeface="Arial" pitchFamily="34" charset="0"/>
              <a:buChar char="•"/>
            </a:pPr>
            <a:endParaRPr lang="en-AU" sz="800" b="0" dirty="0" smtClean="0">
              <a:solidFill>
                <a:srgbClr val="002060"/>
              </a:solidFill>
            </a:endParaRPr>
          </a:p>
          <a:p>
            <a:pPr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AU" sz="1800" b="0" dirty="0" smtClean="0">
                <a:solidFill>
                  <a:srgbClr val="002060"/>
                </a:solidFill>
              </a:rPr>
              <a:t>Where ‘basic’ is considered just acceptable, the TGA applies a specific strategy to each manufacturer to enforce improvement by a combination of the following:</a:t>
            </a:r>
          </a:p>
          <a:p>
            <a:pPr lvl="3" indent="-180000">
              <a:spcBef>
                <a:spcPts val="600"/>
              </a:spcBef>
            </a:pPr>
            <a:r>
              <a:rPr lang="en-AU" sz="1800" dirty="0" smtClean="0">
                <a:solidFill>
                  <a:srgbClr val="002060"/>
                </a:solidFill>
              </a:rPr>
              <a:t>follow up and close out inspections where required</a:t>
            </a:r>
          </a:p>
          <a:p>
            <a:pPr lvl="3" indent="-180000">
              <a:spcBef>
                <a:spcPts val="600"/>
              </a:spcBef>
            </a:pPr>
            <a:r>
              <a:rPr lang="en-AU" sz="1800" dirty="0" smtClean="0">
                <a:solidFill>
                  <a:srgbClr val="002060"/>
                </a:solidFill>
              </a:rPr>
              <a:t>a letter to outline any concerns where required</a:t>
            </a:r>
          </a:p>
          <a:p>
            <a:pPr lvl="3" indent="-180000">
              <a:spcBef>
                <a:spcPts val="600"/>
              </a:spcBef>
            </a:pPr>
            <a:r>
              <a:rPr lang="en-AU" sz="1800" b="0" dirty="0" smtClean="0">
                <a:solidFill>
                  <a:srgbClr val="002060"/>
                </a:solidFill>
              </a:rPr>
              <a:t>inspections every 12 months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86" y="795933"/>
            <a:ext cx="8280920" cy="720080"/>
          </a:xfrm>
        </p:spPr>
        <p:txBody>
          <a:bodyPr>
            <a:noAutofit/>
          </a:bodyPr>
          <a:lstStyle/>
          <a:p>
            <a:r>
              <a:rPr lang="en-AU" sz="3000" dirty="0" smtClean="0"/>
              <a:t>Which countries supply to Australia?</a:t>
            </a:r>
            <a:endParaRPr lang="en-AU" sz="3000" dirty="0"/>
          </a:p>
        </p:txBody>
      </p:sp>
      <p:sp>
        <p:nvSpPr>
          <p:cNvPr id="16" name="Content Placeholder 9"/>
          <p:cNvSpPr>
            <a:spLocks noGrp="1"/>
          </p:cNvSpPr>
          <p:nvPr>
            <p:ph sz="half" idx="4294967295"/>
          </p:nvPr>
        </p:nvSpPr>
        <p:spPr>
          <a:xfrm>
            <a:off x="827584" y="1707654"/>
            <a:ext cx="3504382" cy="2311871"/>
          </a:xfrm>
          <a:prstGeom prst="rect">
            <a:avLst/>
          </a:prstGeom>
          <a:solidFill>
            <a:srgbClr val="C8D88B"/>
          </a:solidFill>
        </p:spPr>
        <p:txBody>
          <a:bodyPr>
            <a:noAutofit/>
          </a:bodyPr>
          <a:lstStyle/>
          <a:p>
            <a:pPr marL="180000" indent="0">
              <a:spcBef>
                <a:spcPts val="1200"/>
              </a:spcBef>
              <a:buFont typeface="Arial" pitchFamily="34" charset="0"/>
            </a:pPr>
            <a:r>
              <a:rPr lang="en-AU" sz="1800" b="0" dirty="0" smtClean="0">
                <a:solidFill>
                  <a:srgbClr val="002060"/>
                </a:solidFill>
              </a:rPr>
              <a:t>Therapeutic goods are manufactured and supplied in a global market</a:t>
            </a:r>
          </a:p>
          <a:p>
            <a:pPr marL="180000" indent="0">
              <a:spcBef>
                <a:spcPts val="1200"/>
              </a:spcBef>
              <a:buFont typeface="Arial" pitchFamily="34" charset="0"/>
            </a:pPr>
            <a:r>
              <a:rPr lang="en-AU" sz="1800" b="0" dirty="0" smtClean="0">
                <a:solidFill>
                  <a:srgbClr val="002060"/>
                </a:solidFill>
              </a:rPr>
              <a:t>This includes both finished goods and ingredients</a:t>
            </a:r>
          </a:p>
          <a:p>
            <a:pPr marL="180000" indent="0">
              <a:spcBef>
                <a:spcPts val="1200"/>
              </a:spcBef>
              <a:buFont typeface="Arial" pitchFamily="34" charset="0"/>
            </a:pPr>
            <a:r>
              <a:rPr lang="en-AU" sz="1800" b="0" dirty="0" smtClean="0">
                <a:solidFill>
                  <a:srgbClr val="002060"/>
                </a:solidFill>
              </a:rPr>
              <a:t>Countries who manufacture or supply to Australia include:</a:t>
            </a:r>
          </a:p>
          <a:p>
            <a:pPr>
              <a:spcBef>
                <a:spcPts val="1000"/>
              </a:spcBef>
            </a:pPr>
            <a:endParaRPr lang="en-AU" sz="1800" b="0" dirty="0" smtClean="0">
              <a:solidFill>
                <a:srgbClr val="002060"/>
              </a:solidFill>
            </a:endParaRPr>
          </a:p>
          <a:p>
            <a:endParaRPr lang="en-AU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323850" y="685800"/>
            <a:ext cx="9526" cy="4457700"/>
          </a:xfrm>
          <a:prstGeom prst="line">
            <a:avLst/>
          </a:prstGeom>
          <a:ln w="1905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71" t="40554" r="47813" b="16088"/>
          <a:stretch/>
        </p:blipFill>
        <p:spPr>
          <a:xfrm>
            <a:off x="0" y="-1725930"/>
            <a:ext cx="6903944" cy="68694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FCB-C193-47C7-BA9B-8925BE36D90A}" type="slidenum">
              <a:rPr lang="en-AU" smtClean="0"/>
              <a:pPr/>
              <a:t>15</a:t>
            </a:fld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5106516" y="4866501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2060"/>
                </a:solidFill>
              </a:rPr>
              <a:t>*current as of July 2013</a:t>
            </a:r>
            <a:endParaRPr lang="en-AU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3752106" y="1330845"/>
          <a:ext cx="5508104" cy="3249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79937" y="171107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2060"/>
                </a:solidFill>
              </a:rPr>
              <a:t>Sites:</a:t>
            </a:r>
            <a:endParaRPr lang="en-A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527" y="832892"/>
            <a:ext cx="8280920" cy="540060"/>
          </a:xfrm>
        </p:spPr>
        <p:txBody>
          <a:bodyPr>
            <a:noAutofit/>
          </a:bodyPr>
          <a:lstStyle/>
          <a:p>
            <a:r>
              <a:rPr lang="en-AU" sz="3000" dirty="0" smtClean="0"/>
              <a:t>Inspecting international manufacturers</a:t>
            </a:r>
            <a:endParaRPr lang="en-AU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FCB-C193-47C7-BA9B-8925BE36D90A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10" name="Content Placeholder 9"/>
          <p:cNvSpPr>
            <a:spLocks noGrp="1"/>
          </p:cNvSpPr>
          <p:nvPr>
            <p:ph sz="half" idx="14"/>
          </p:nvPr>
        </p:nvSpPr>
        <p:spPr>
          <a:xfrm>
            <a:off x="314325" y="1494334"/>
            <a:ext cx="4362450" cy="305861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180000" indent="0">
              <a:spcBef>
                <a:spcPts val="1200"/>
              </a:spcBef>
              <a:buFont typeface="Arial" pitchFamily="34" charset="0"/>
            </a:pPr>
            <a:endParaRPr lang="en-AU" sz="800" b="0" dirty="0" smtClean="0">
              <a:solidFill>
                <a:srgbClr val="002060"/>
              </a:solidFill>
            </a:endParaRPr>
          </a:p>
          <a:p>
            <a:pPr marL="180000" indent="0">
              <a:spcBef>
                <a:spcPts val="0"/>
              </a:spcBef>
              <a:buFont typeface="Arial" pitchFamily="34" charset="0"/>
            </a:pPr>
            <a:r>
              <a:rPr lang="en-AU" sz="1800" b="0" dirty="0" smtClean="0">
                <a:solidFill>
                  <a:srgbClr val="002060"/>
                </a:solidFill>
              </a:rPr>
              <a:t>TGA inspection and certification of overseas sites</a:t>
            </a:r>
          </a:p>
          <a:p>
            <a:pPr indent="-180000">
              <a:spcBef>
                <a:spcPts val="1000"/>
              </a:spcBef>
              <a:buFont typeface="Arial" pitchFamily="34" charset="0"/>
              <a:buChar char="•"/>
            </a:pPr>
            <a:r>
              <a:rPr lang="en-AU" sz="1800" b="0" dirty="0" smtClean="0">
                <a:solidFill>
                  <a:srgbClr val="002060"/>
                </a:solidFill>
              </a:rPr>
              <a:t>~2,000 manufacturers &gt; 2,500 sites</a:t>
            </a:r>
          </a:p>
          <a:p>
            <a:pPr indent="-180000">
              <a:spcBef>
                <a:spcPts val="1000"/>
              </a:spcBef>
              <a:buFont typeface="Arial" pitchFamily="34" charset="0"/>
              <a:buChar char="•"/>
            </a:pPr>
            <a:r>
              <a:rPr lang="en-AU" sz="1800" b="0" dirty="0" smtClean="0">
                <a:solidFill>
                  <a:srgbClr val="002060"/>
                </a:solidFill>
              </a:rPr>
              <a:t>~3,500 clearances </a:t>
            </a:r>
          </a:p>
          <a:p>
            <a:pPr indent="-180000">
              <a:spcBef>
                <a:spcPts val="1000"/>
              </a:spcBef>
              <a:buFont typeface="Arial" pitchFamily="34" charset="0"/>
              <a:buChar char="•"/>
            </a:pPr>
            <a:r>
              <a:rPr lang="en-AU" sz="1800" b="0" dirty="0" smtClean="0">
                <a:solidFill>
                  <a:srgbClr val="002060"/>
                </a:solidFill>
              </a:rPr>
              <a:t>150-200 on-site inspections</a:t>
            </a:r>
          </a:p>
          <a:p>
            <a:pPr indent="-180000">
              <a:spcBef>
                <a:spcPts val="1000"/>
              </a:spcBef>
              <a:buFont typeface="Arial" pitchFamily="34" charset="0"/>
              <a:buChar char="•"/>
            </a:pPr>
            <a:r>
              <a:rPr lang="en-AU" sz="1800" b="0" dirty="0" smtClean="0">
                <a:solidFill>
                  <a:srgbClr val="002060"/>
                </a:solidFill>
              </a:rPr>
              <a:t>Increasing number of compliance verifications (using inspection reports from other agencies) </a:t>
            </a:r>
          </a:p>
          <a:p>
            <a:pPr>
              <a:spcBef>
                <a:spcPts val="1000"/>
              </a:spcBef>
              <a:buFont typeface="Arial" pitchFamily="34" charset="0"/>
              <a:buChar char="•"/>
            </a:pPr>
            <a:endParaRPr lang="en-AU" sz="1800" b="0" dirty="0" smtClean="0">
              <a:solidFill>
                <a:srgbClr val="002060"/>
              </a:solidFill>
            </a:endParaRPr>
          </a:p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5023867" y="4628376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002060"/>
                </a:solidFill>
              </a:rPr>
              <a:t>*statistics are per annum, current as of July 2013</a:t>
            </a:r>
            <a:endParaRPr lang="en-AU" sz="1200" dirty="0">
              <a:solidFill>
                <a:srgbClr val="002060"/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4676776" y="1500187"/>
          <a:ext cx="4248150" cy="304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86" y="915566"/>
            <a:ext cx="8712968" cy="540060"/>
          </a:xfrm>
        </p:spPr>
        <p:txBody>
          <a:bodyPr>
            <a:noAutofit/>
          </a:bodyPr>
          <a:lstStyle/>
          <a:p>
            <a:r>
              <a:rPr lang="en-AU" sz="2700" dirty="0" smtClean="0"/>
              <a:t>The future of manufacturing</a:t>
            </a:r>
            <a:endParaRPr lang="en-AU" sz="2700" dirty="0"/>
          </a:p>
        </p:txBody>
      </p:sp>
      <p:pic>
        <p:nvPicPr>
          <p:cNvPr id="5" name="Picture 4" descr="misc-networked-globe-000009062500.jpg"/>
          <p:cNvPicPr>
            <a:picLocks noChangeAspect="1"/>
          </p:cNvPicPr>
          <p:nvPr/>
        </p:nvPicPr>
        <p:blipFill>
          <a:blip r:embed="rId3" cstate="print"/>
          <a:srcRect l="5383" t="3544"/>
          <a:stretch>
            <a:fillRect/>
          </a:stretch>
        </p:blipFill>
        <p:spPr>
          <a:xfrm>
            <a:off x="5512723" y="1276350"/>
            <a:ext cx="2935951" cy="29908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46" t="37143" r="1288" b="19499"/>
          <a:stretch/>
        </p:blipFill>
        <p:spPr>
          <a:xfrm>
            <a:off x="6492876" y="2079625"/>
            <a:ext cx="7627564" cy="7721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300192" y="4746178"/>
            <a:ext cx="2232248" cy="273844"/>
          </a:xfrm>
        </p:spPr>
        <p:txBody>
          <a:bodyPr/>
          <a:lstStyle/>
          <a:p>
            <a:fld id="{88965FCB-C193-47C7-BA9B-8925BE36D90A}" type="slidenum">
              <a:rPr lang="en-AU" smtClean="0">
                <a:solidFill>
                  <a:schemeClr val="bg1"/>
                </a:solidFill>
              </a:rPr>
              <a:pPr/>
              <a:t>17</a:t>
            </a:fld>
            <a:endParaRPr lang="en-AU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748464" y="699542"/>
            <a:ext cx="0" cy="4443958"/>
          </a:xfrm>
          <a:prstGeom prst="line">
            <a:avLst/>
          </a:prstGeom>
          <a:ln w="1905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42924" y="1514474"/>
            <a:ext cx="5438774" cy="3390900"/>
            <a:chOff x="542924" y="1514474"/>
            <a:chExt cx="5438774" cy="3390900"/>
          </a:xfrm>
        </p:grpSpPr>
        <p:sp>
          <p:nvSpPr>
            <p:cNvPr id="22" name="Freeform 21"/>
            <p:cNvSpPr/>
            <p:nvPr/>
          </p:nvSpPr>
          <p:spPr>
            <a:xfrm>
              <a:off x="542924" y="1514474"/>
              <a:ext cx="4187856" cy="610362"/>
            </a:xfrm>
            <a:custGeom>
              <a:avLst/>
              <a:gdLst>
                <a:gd name="connsiteX0" fmla="*/ 0 w 4187856"/>
                <a:gd name="connsiteY0" fmla="*/ 61036 h 610362"/>
                <a:gd name="connsiteX1" fmla="*/ 17877 w 4187856"/>
                <a:gd name="connsiteY1" fmla="*/ 17877 h 610362"/>
                <a:gd name="connsiteX2" fmla="*/ 61036 w 4187856"/>
                <a:gd name="connsiteY2" fmla="*/ 0 h 610362"/>
                <a:gd name="connsiteX3" fmla="*/ 4126820 w 4187856"/>
                <a:gd name="connsiteY3" fmla="*/ 0 h 610362"/>
                <a:gd name="connsiteX4" fmla="*/ 4169979 w 4187856"/>
                <a:gd name="connsiteY4" fmla="*/ 17877 h 610362"/>
                <a:gd name="connsiteX5" fmla="*/ 4187856 w 4187856"/>
                <a:gd name="connsiteY5" fmla="*/ 61036 h 610362"/>
                <a:gd name="connsiteX6" fmla="*/ 4187856 w 4187856"/>
                <a:gd name="connsiteY6" fmla="*/ 549326 h 610362"/>
                <a:gd name="connsiteX7" fmla="*/ 4169979 w 4187856"/>
                <a:gd name="connsiteY7" fmla="*/ 592485 h 610362"/>
                <a:gd name="connsiteX8" fmla="*/ 4126820 w 4187856"/>
                <a:gd name="connsiteY8" fmla="*/ 610362 h 610362"/>
                <a:gd name="connsiteX9" fmla="*/ 61036 w 4187856"/>
                <a:gd name="connsiteY9" fmla="*/ 610362 h 610362"/>
                <a:gd name="connsiteX10" fmla="*/ 17877 w 4187856"/>
                <a:gd name="connsiteY10" fmla="*/ 592485 h 610362"/>
                <a:gd name="connsiteX11" fmla="*/ 0 w 4187856"/>
                <a:gd name="connsiteY11" fmla="*/ 549326 h 610362"/>
                <a:gd name="connsiteX12" fmla="*/ 0 w 4187856"/>
                <a:gd name="connsiteY12" fmla="*/ 61036 h 61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87856" h="610362">
                  <a:moveTo>
                    <a:pt x="0" y="61036"/>
                  </a:moveTo>
                  <a:cubicBezTo>
                    <a:pt x="0" y="44848"/>
                    <a:pt x="6431" y="29323"/>
                    <a:pt x="17877" y="17877"/>
                  </a:cubicBezTo>
                  <a:cubicBezTo>
                    <a:pt x="29323" y="6431"/>
                    <a:pt x="44848" y="0"/>
                    <a:pt x="61036" y="0"/>
                  </a:cubicBezTo>
                  <a:lnTo>
                    <a:pt x="4126820" y="0"/>
                  </a:lnTo>
                  <a:cubicBezTo>
                    <a:pt x="4143008" y="0"/>
                    <a:pt x="4158533" y="6431"/>
                    <a:pt x="4169979" y="17877"/>
                  </a:cubicBezTo>
                  <a:cubicBezTo>
                    <a:pt x="4181425" y="29323"/>
                    <a:pt x="4187856" y="44848"/>
                    <a:pt x="4187856" y="61036"/>
                  </a:cubicBezTo>
                  <a:lnTo>
                    <a:pt x="4187856" y="549326"/>
                  </a:lnTo>
                  <a:cubicBezTo>
                    <a:pt x="4187856" y="565514"/>
                    <a:pt x="4181425" y="581039"/>
                    <a:pt x="4169979" y="592485"/>
                  </a:cubicBezTo>
                  <a:cubicBezTo>
                    <a:pt x="4158533" y="603931"/>
                    <a:pt x="4143008" y="610362"/>
                    <a:pt x="4126820" y="610362"/>
                  </a:cubicBezTo>
                  <a:lnTo>
                    <a:pt x="61036" y="610362"/>
                  </a:lnTo>
                  <a:cubicBezTo>
                    <a:pt x="44848" y="610362"/>
                    <a:pt x="29323" y="603931"/>
                    <a:pt x="17877" y="592485"/>
                  </a:cubicBezTo>
                  <a:cubicBezTo>
                    <a:pt x="6431" y="581039"/>
                    <a:pt x="0" y="565514"/>
                    <a:pt x="0" y="549326"/>
                  </a:cubicBezTo>
                  <a:lnTo>
                    <a:pt x="0" y="61036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78837" tIns="78837" rIns="773124" bIns="78837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600" b="0" kern="1200" dirty="0" smtClean="0">
                  <a:solidFill>
                    <a:schemeClr val="bg1"/>
                  </a:solidFill>
                </a:rPr>
                <a:t>Manufacturing is being </a:t>
              </a:r>
              <a:r>
                <a:rPr lang="en-AU" sz="1600" kern="1200" dirty="0" smtClean="0">
                  <a:solidFill>
                    <a:schemeClr val="bg1"/>
                  </a:solidFill>
                </a:rPr>
                <a:t>expanded to developing countries</a:t>
              </a:r>
              <a:endParaRPr lang="en-GB" sz="1600" kern="12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55653" y="2209608"/>
              <a:ext cx="4187856" cy="610362"/>
            </a:xfrm>
            <a:custGeom>
              <a:avLst/>
              <a:gdLst>
                <a:gd name="connsiteX0" fmla="*/ 0 w 4187856"/>
                <a:gd name="connsiteY0" fmla="*/ 61036 h 610362"/>
                <a:gd name="connsiteX1" fmla="*/ 17877 w 4187856"/>
                <a:gd name="connsiteY1" fmla="*/ 17877 h 610362"/>
                <a:gd name="connsiteX2" fmla="*/ 61036 w 4187856"/>
                <a:gd name="connsiteY2" fmla="*/ 0 h 610362"/>
                <a:gd name="connsiteX3" fmla="*/ 4126820 w 4187856"/>
                <a:gd name="connsiteY3" fmla="*/ 0 h 610362"/>
                <a:gd name="connsiteX4" fmla="*/ 4169979 w 4187856"/>
                <a:gd name="connsiteY4" fmla="*/ 17877 h 610362"/>
                <a:gd name="connsiteX5" fmla="*/ 4187856 w 4187856"/>
                <a:gd name="connsiteY5" fmla="*/ 61036 h 610362"/>
                <a:gd name="connsiteX6" fmla="*/ 4187856 w 4187856"/>
                <a:gd name="connsiteY6" fmla="*/ 549326 h 610362"/>
                <a:gd name="connsiteX7" fmla="*/ 4169979 w 4187856"/>
                <a:gd name="connsiteY7" fmla="*/ 592485 h 610362"/>
                <a:gd name="connsiteX8" fmla="*/ 4126820 w 4187856"/>
                <a:gd name="connsiteY8" fmla="*/ 610362 h 610362"/>
                <a:gd name="connsiteX9" fmla="*/ 61036 w 4187856"/>
                <a:gd name="connsiteY9" fmla="*/ 610362 h 610362"/>
                <a:gd name="connsiteX10" fmla="*/ 17877 w 4187856"/>
                <a:gd name="connsiteY10" fmla="*/ 592485 h 610362"/>
                <a:gd name="connsiteX11" fmla="*/ 0 w 4187856"/>
                <a:gd name="connsiteY11" fmla="*/ 549326 h 610362"/>
                <a:gd name="connsiteX12" fmla="*/ 0 w 4187856"/>
                <a:gd name="connsiteY12" fmla="*/ 61036 h 61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87856" h="610362">
                  <a:moveTo>
                    <a:pt x="0" y="61036"/>
                  </a:moveTo>
                  <a:cubicBezTo>
                    <a:pt x="0" y="44848"/>
                    <a:pt x="6431" y="29323"/>
                    <a:pt x="17877" y="17877"/>
                  </a:cubicBezTo>
                  <a:cubicBezTo>
                    <a:pt x="29323" y="6431"/>
                    <a:pt x="44848" y="0"/>
                    <a:pt x="61036" y="0"/>
                  </a:cubicBezTo>
                  <a:lnTo>
                    <a:pt x="4126820" y="0"/>
                  </a:lnTo>
                  <a:cubicBezTo>
                    <a:pt x="4143008" y="0"/>
                    <a:pt x="4158533" y="6431"/>
                    <a:pt x="4169979" y="17877"/>
                  </a:cubicBezTo>
                  <a:cubicBezTo>
                    <a:pt x="4181425" y="29323"/>
                    <a:pt x="4187856" y="44848"/>
                    <a:pt x="4187856" y="61036"/>
                  </a:cubicBezTo>
                  <a:lnTo>
                    <a:pt x="4187856" y="549326"/>
                  </a:lnTo>
                  <a:cubicBezTo>
                    <a:pt x="4187856" y="565514"/>
                    <a:pt x="4181425" y="581039"/>
                    <a:pt x="4169979" y="592485"/>
                  </a:cubicBezTo>
                  <a:cubicBezTo>
                    <a:pt x="4158533" y="603931"/>
                    <a:pt x="4143008" y="610362"/>
                    <a:pt x="4126820" y="610362"/>
                  </a:cubicBezTo>
                  <a:lnTo>
                    <a:pt x="61036" y="610362"/>
                  </a:lnTo>
                  <a:cubicBezTo>
                    <a:pt x="44848" y="610362"/>
                    <a:pt x="29323" y="603931"/>
                    <a:pt x="17877" y="592485"/>
                  </a:cubicBezTo>
                  <a:cubicBezTo>
                    <a:pt x="6431" y="581039"/>
                    <a:pt x="0" y="565514"/>
                    <a:pt x="0" y="549326"/>
                  </a:cubicBezTo>
                  <a:lnTo>
                    <a:pt x="0" y="61036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78837" tIns="78837" rIns="788302" bIns="78837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600" kern="1200" dirty="0" smtClean="0"/>
                <a:t>Faster access to products for Australians</a:t>
              </a:r>
              <a:endParaRPr lang="en-GB" sz="1600" kern="12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168383" y="2904743"/>
              <a:ext cx="4187856" cy="610362"/>
            </a:xfrm>
            <a:custGeom>
              <a:avLst/>
              <a:gdLst>
                <a:gd name="connsiteX0" fmla="*/ 0 w 4187856"/>
                <a:gd name="connsiteY0" fmla="*/ 61036 h 610362"/>
                <a:gd name="connsiteX1" fmla="*/ 17877 w 4187856"/>
                <a:gd name="connsiteY1" fmla="*/ 17877 h 610362"/>
                <a:gd name="connsiteX2" fmla="*/ 61036 w 4187856"/>
                <a:gd name="connsiteY2" fmla="*/ 0 h 610362"/>
                <a:gd name="connsiteX3" fmla="*/ 4126820 w 4187856"/>
                <a:gd name="connsiteY3" fmla="*/ 0 h 610362"/>
                <a:gd name="connsiteX4" fmla="*/ 4169979 w 4187856"/>
                <a:gd name="connsiteY4" fmla="*/ 17877 h 610362"/>
                <a:gd name="connsiteX5" fmla="*/ 4187856 w 4187856"/>
                <a:gd name="connsiteY5" fmla="*/ 61036 h 610362"/>
                <a:gd name="connsiteX6" fmla="*/ 4187856 w 4187856"/>
                <a:gd name="connsiteY6" fmla="*/ 549326 h 610362"/>
                <a:gd name="connsiteX7" fmla="*/ 4169979 w 4187856"/>
                <a:gd name="connsiteY7" fmla="*/ 592485 h 610362"/>
                <a:gd name="connsiteX8" fmla="*/ 4126820 w 4187856"/>
                <a:gd name="connsiteY8" fmla="*/ 610362 h 610362"/>
                <a:gd name="connsiteX9" fmla="*/ 61036 w 4187856"/>
                <a:gd name="connsiteY9" fmla="*/ 610362 h 610362"/>
                <a:gd name="connsiteX10" fmla="*/ 17877 w 4187856"/>
                <a:gd name="connsiteY10" fmla="*/ 592485 h 610362"/>
                <a:gd name="connsiteX11" fmla="*/ 0 w 4187856"/>
                <a:gd name="connsiteY11" fmla="*/ 549326 h 610362"/>
                <a:gd name="connsiteX12" fmla="*/ 0 w 4187856"/>
                <a:gd name="connsiteY12" fmla="*/ 61036 h 61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87856" h="610362">
                  <a:moveTo>
                    <a:pt x="0" y="61036"/>
                  </a:moveTo>
                  <a:cubicBezTo>
                    <a:pt x="0" y="44848"/>
                    <a:pt x="6431" y="29323"/>
                    <a:pt x="17877" y="17877"/>
                  </a:cubicBezTo>
                  <a:cubicBezTo>
                    <a:pt x="29323" y="6431"/>
                    <a:pt x="44848" y="0"/>
                    <a:pt x="61036" y="0"/>
                  </a:cubicBezTo>
                  <a:lnTo>
                    <a:pt x="4126820" y="0"/>
                  </a:lnTo>
                  <a:cubicBezTo>
                    <a:pt x="4143008" y="0"/>
                    <a:pt x="4158533" y="6431"/>
                    <a:pt x="4169979" y="17877"/>
                  </a:cubicBezTo>
                  <a:cubicBezTo>
                    <a:pt x="4181425" y="29323"/>
                    <a:pt x="4187856" y="44848"/>
                    <a:pt x="4187856" y="61036"/>
                  </a:cubicBezTo>
                  <a:lnTo>
                    <a:pt x="4187856" y="549326"/>
                  </a:lnTo>
                  <a:cubicBezTo>
                    <a:pt x="4187856" y="565514"/>
                    <a:pt x="4181425" y="581039"/>
                    <a:pt x="4169979" y="592485"/>
                  </a:cubicBezTo>
                  <a:cubicBezTo>
                    <a:pt x="4158533" y="603931"/>
                    <a:pt x="4143008" y="610362"/>
                    <a:pt x="4126820" y="610362"/>
                  </a:cubicBezTo>
                  <a:lnTo>
                    <a:pt x="61036" y="610362"/>
                  </a:lnTo>
                  <a:cubicBezTo>
                    <a:pt x="44848" y="610362"/>
                    <a:pt x="29323" y="603931"/>
                    <a:pt x="17877" y="592485"/>
                  </a:cubicBezTo>
                  <a:cubicBezTo>
                    <a:pt x="6431" y="581039"/>
                    <a:pt x="0" y="565514"/>
                    <a:pt x="0" y="549326"/>
                  </a:cubicBezTo>
                  <a:lnTo>
                    <a:pt x="0" y="61036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78837" tIns="78837" rIns="788302" bIns="78837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600" kern="1200" dirty="0" smtClean="0">
                  <a:solidFill>
                    <a:schemeClr val="bg1"/>
                  </a:solidFill>
                </a:rPr>
                <a:t>Multi-step manufacture of products </a:t>
              </a:r>
              <a:r>
                <a:rPr lang="en-AU" sz="1600" b="0" kern="1200" dirty="0" smtClean="0">
                  <a:solidFill>
                    <a:schemeClr val="bg1"/>
                  </a:solidFill>
                </a:rPr>
                <a:t>is common</a:t>
              </a:r>
              <a:endParaRPr lang="en-GB" sz="1600" kern="1200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481112" y="3599878"/>
              <a:ext cx="4187856" cy="610362"/>
            </a:xfrm>
            <a:custGeom>
              <a:avLst/>
              <a:gdLst>
                <a:gd name="connsiteX0" fmla="*/ 0 w 4187856"/>
                <a:gd name="connsiteY0" fmla="*/ 61036 h 610362"/>
                <a:gd name="connsiteX1" fmla="*/ 17877 w 4187856"/>
                <a:gd name="connsiteY1" fmla="*/ 17877 h 610362"/>
                <a:gd name="connsiteX2" fmla="*/ 61036 w 4187856"/>
                <a:gd name="connsiteY2" fmla="*/ 0 h 610362"/>
                <a:gd name="connsiteX3" fmla="*/ 4126820 w 4187856"/>
                <a:gd name="connsiteY3" fmla="*/ 0 h 610362"/>
                <a:gd name="connsiteX4" fmla="*/ 4169979 w 4187856"/>
                <a:gd name="connsiteY4" fmla="*/ 17877 h 610362"/>
                <a:gd name="connsiteX5" fmla="*/ 4187856 w 4187856"/>
                <a:gd name="connsiteY5" fmla="*/ 61036 h 610362"/>
                <a:gd name="connsiteX6" fmla="*/ 4187856 w 4187856"/>
                <a:gd name="connsiteY6" fmla="*/ 549326 h 610362"/>
                <a:gd name="connsiteX7" fmla="*/ 4169979 w 4187856"/>
                <a:gd name="connsiteY7" fmla="*/ 592485 h 610362"/>
                <a:gd name="connsiteX8" fmla="*/ 4126820 w 4187856"/>
                <a:gd name="connsiteY8" fmla="*/ 610362 h 610362"/>
                <a:gd name="connsiteX9" fmla="*/ 61036 w 4187856"/>
                <a:gd name="connsiteY9" fmla="*/ 610362 h 610362"/>
                <a:gd name="connsiteX10" fmla="*/ 17877 w 4187856"/>
                <a:gd name="connsiteY10" fmla="*/ 592485 h 610362"/>
                <a:gd name="connsiteX11" fmla="*/ 0 w 4187856"/>
                <a:gd name="connsiteY11" fmla="*/ 549326 h 610362"/>
                <a:gd name="connsiteX12" fmla="*/ 0 w 4187856"/>
                <a:gd name="connsiteY12" fmla="*/ 61036 h 61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87856" h="610362">
                  <a:moveTo>
                    <a:pt x="0" y="61036"/>
                  </a:moveTo>
                  <a:cubicBezTo>
                    <a:pt x="0" y="44848"/>
                    <a:pt x="6431" y="29323"/>
                    <a:pt x="17877" y="17877"/>
                  </a:cubicBezTo>
                  <a:cubicBezTo>
                    <a:pt x="29323" y="6431"/>
                    <a:pt x="44848" y="0"/>
                    <a:pt x="61036" y="0"/>
                  </a:cubicBezTo>
                  <a:lnTo>
                    <a:pt x="4126820" y="0"/>
                  </a:lnTo>
                  <a:cubicBezTo>
                    <a:pt x="4143008" y="0"/>
                    <a:pt x="4158533" y="6431"/>
                    <a:pt x="4169979" y="17877"/>
                  </a:cubicBezTo>
                  <a:cubicBezTo>
                    <a:pt x="4181425" y="29323"/>
                    <a:pt x="4187856" y="44848"/>
                    <a:pt x="4187856" y="61036"/>
                  </a:cubicBezTo>
                  <a:lnTo>
                    <a:pt x="4187856" y="549326"/>
                  </a:lnTo>
                  <a:cubicBezTo>
                    <a:pt x="4187856" y="565514"/>
                    <a:pt x="4181425" y="581039"/>
                    <a:pt x="4169979" y="592485"/>
                  </a:cubicBezTo>
                  <a:cubicBezTo>
                    <a:pt x="4158533" y="603931"/>
                    <a:pt x="4143008" y="610362"/>
                    <a:pt x="4126820" y="610362"/>
                  </a:cubicBezTo>
                  <a:lnTo>
                    <a:pt x="61036" y="610362"/>
                  </a:lnTo>
                  <a:cubicBezTo>
                    <a:pt x="44848" y="610362"/>
                    <a:pt x="29323" y="603931"/>
                    <a:pt x="17877" y="592485"/>
                  </a:cubicBezTo>
                  <a:cubicBezTo>
                    <a:pt x="6431" y="581039"/>
                    <a:pt x="0" y="565514"/>
                    <a:pt x="0" y="549326"/>
                  </a:cubicBezTo>
                  <a:lnTo>
                    <a:pt x="0" y="61036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8837" tIns="78837" rIns="788302" bIns="78837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600" kern="1200" dirty="0" smtClean="0">
                  <a:solidFill>
                    <a:schemeClr val="bg1"/>
                  </a:solidFill>
                </a:rPr>
                <a:t>Complex supply chains</a:t>
              </a:r>
              <a:r>
                <a:rPr lang="en-AU" sz="1600" b="0" kern="1200" dirty="0" smtClean="0">
                  <a:solidFill>
                    <a:schemeClr val="bg1"/>
                  </a:solidFill>
                </a:rPr>
                <a:t> which may span many different countries</a:t>
              </a:r>
              <a:endParaRPr lang="en-GB" sz="1600" kern="1200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793842" y="4295012"/>
              <a:ext cx="4187856" cy="610362"/>
            </a:xfrm>
            <a:custGeom>
              <a:avLst/>
              <a:gdLst>
                <a:gd name="connsiteX0" fmla="*/ 0 w 4187856"/>
                <a:gd name="connsiteY0" fmla="*/ 61036 h 610362"/>
                <a:gd name="connsiteX1" fmla="*/ 17877 w 4187856"/>
                <a:gd name="connsiteY1" fmla="*/ 17877 h 610362"/>
                <a:gd name="connsiteX2" fmla="*/ 61036 w 4187856"/>
                <a:gd name="connsiteY2" fmla="*/ 0 h 610362"/>
                <a:gd name="connsiteX3" fmla="*/ 4126820 w 4187856"/>
                <a:gd name="connsiteY3" fmla="*/ 0 h 610362"/>
                <a:gd name="connsiteX4" fmla="*/ 4169979 w 4187856"/>
                <a:gd name="connsiteY4" fmla="*/ 17877 h 610362"/>
                <a:gd name="connsiteX5" fmla="*/ 4187856 w 4187856"/>
                <a:gd name="connsiteY5" fmla="*/ 61036 h 610362"/>
                <a:gd name="connsiteX6" fmla="*/ 4187856 w 4187856"/>
                <a:gd name="connsiteY6" fmla="*/ 549326 h 610362"/>
                <a:gd name="connsiteX7" fmla="*/ 4169979 w 4187856"/>
                <a:gd name="connsiteY7" fmla="*/ 592485 h 610362"/>
                <a:gd name="connsiteX8" fmla="*/ 4126820 w 4187856"/>
                <a:gd name="connsiteY8" fmla="*/ 610362 h 610362"/>
                <a:gd name="connsiteX9" fmla="*/ 61036 w 4187856"/>
                <a:gd name="connsiteY9" fmla="*/ 610362 h 610362"/>
                <a:gd name="connsiteX10" fmla="*/ 17877 w 4187856"/>
                <a:gd name="connsiteY10" fmla="*/ 592485 h 610362"/>
                <a:gd name="connsiteX11" fmla="*/ 0 w 4187856"/>
                <a:gd name="connsiteY11" fmla="*/ 549326 h 610362"/>
                <a:gd name="connsiteX12" fmla="*/ 0 w 4187856"/>
                <a:gd name="connsiteY12" fmla="*/ 61036 h 61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87856" h="610362">
                  <a:moveTo>
                    <a:pt x="0" y="61036"/>
                  </a:moveTo>
                  <a:cubicBezTo>
                    <a:pt x="0" y="44848"/>
                    <a:pt x="6431" y="29323"/>
                    <a:pt x="17877" y="17877"/>
                  </a:cubicBezTo>
                  <a:cubicBezTo>
                    <a:pt x="29323" y="6431"/>
                    <a:pt x="44848" y="0"/>
                    <a:pt x="61036" y="0"/>
                  </a:cubicBezTo>
                  <a:lnTo>
                    <a:pt x="4126820" y="0"/>
                  </a:lnTo>
                  <a:cubicBezTo>
                    <a:pt x="4143008" y="0"/>
                    <a:pt x="4158533" y="6431"/>
                    <a:pt x="4169979" y="17877"/>
                  </a:cubicBezTo>
                  <a:cubicBezTo>
                    <a:pt x="4181425" y="29323"/>
                    <a:pt x="4187856" y="44848"/>
                    <a:pt x="4187856" y="61036"/>
                  </a:cubicBezTo>
                  <a:lnTo>
                    <a:pt x="4187856" y="549326"/>
                  </a:lnTo>
                  <a:cubicBezTo>
                    <a:pt x="4187856" y="565514"/>
                    <a:pt x="4181425" y="581039"/>
                    <a:pt x="4169979" y="592485"/>
                  </a:cubicBezTo>
                  <a:cubicBezTo>
                    <a:pt x="4158533" y="603931"/>
                    <a:pt x="4143008" y="610362"/>
                    <a:pt x="4126820" y="610362"/>
                  </a:cubicBezTo>
                  <a:lnTo>
                    <a:pt x="61036" y="610362"/>
                  </a:lnTo>
                  <a:cubicBezTo>
                    <a:pt x="44848" y="610362"/>
                    <a:pt x="29323" y="603931"/>
                    <a:pt x="17877" y="592485"/>
                  </a:cubicBezTo>
                  <a:cubicBezTo>
                    <a:pt x="6431" y="581039"/>
                    <a:pt x="0" y="565514"/>
                    <a:pt x="0" y="549326"/>
                  </a:cubicBezTo>
                  <a:lnTo>
                    <a:pt x="0" y="6103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78837" tIns="78837" rIns="788302" bIns="78837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600" b="0" kern="1200" dirty="0" smtClean="0">
                  <a:solidFill>
                    <a:schemeClr val="bg1"/>
                  </a:solidFill>
                </a:rPr>
                <a:t>Challenges with </a:t>
              </a:r>
              <a:r>
                <a:rPr lang="en-AU" sz="1600" kern="1200" dirty="0" smtClean="0">
                  <a:solidFill>
                    <a:schemeClr val="bg1"/>
                  </a:solidFill>
                </a:rPr>
                <a:t>different languages</a:t>
              </a:r>
              <a:endParaRPr lang="en-GB" sz="1600" kern="1200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334045" y="1960377"/>
              <a:ext cx="396735" cy="396735"/>
            </a:xfrm>
            <a:custGeom>
              <a:avLst/>
              <a:gdLst>
                <a:gd name="connsiteX0" fmla="*/ 0 w 396735"/>
                <a:gd name="connsiteY0" fmla="*/ 218204 h 396735"/>
                <a:gd name="connsiteX1" fmla="*/ 89265 w 396735"/>
                <a:gd name="connsiteY1" fmla="*/ 218204 h 396735"/>
                <a:gd name="connsiteX2" fmla="*/ 89265 w 396735"/>
                <a:gd name="connsiteY2" fmla="*/ 0 h 396735"/>
                <a:gd name="connsiteX3" fmla="*/ 307470 w 396735"/>
                <a:gd name="connsiteY3" fmla="*/ 0 h 396735"/>
                <a:gd name="connsiteX4" fmla="*/ 307470 w 396735"/>
                <a:gd name="connsiteY4" fmla="*/ 218204 h 396735"/>
                <a:gd name="connsiteX5" fmla="*/ 396735 w 396735"/>
                <a:gd name="connsiteY5" fmla="*/ 218204 h 396735"/>
                <a:gd name="connsiteX6" fmla="*/ 198368 w 396735"/>
                <a:gd name="connsiteY6" fmla="*/ 396735 h 396735"/>
                <a:gd name="connsiteX7" fmla="*/ 0 w 396735"/>
                <a:gd name="connsiteY7" fmla="*/ 218204 h 39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735" h="396735">
                  <a:moveTo>
                    <a:pt x="0" y="218204"/>
                  </a:moveTo>
                  <a:lnTo>
                    <a:pt x="89265" y="218204"/>
                  </a:lnTo>
                  <a:lnTo>
                    <a:pt x="89265" y="0"/>
                  </a:lnTo>
                  <a:lnTo>
                    <a:pt x="307470" y="0"/>
                  </a:lnTo>
                  <a:lnTo>
                    <a:pt x="307470" y="218204"/>
                  </a:lnTo>
                  <a:lnTo>
                    <a:pt x="396735" y="218204"/>
                  </a:lnTo>
                  <a:lnTo>
                    <a:pt x="198368" y="396735"/>
                  </a:lnTo>
                  <a:lnTo>
                    <a:pt x="0" y="218204"/>
                  </a:lnTo>
                  <a:close/>
                </a:path>
              </a:pathLst>
            </a:custGeom>
            <a:solidFill>
              <a:srgbClr val="006DA7"/>
            </a:solidFill>
            <a:ln>
              <a:solidFill>
                <a:srgbClr val="CBCDCF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395" tIns="24130" rIns="113395" bIns="122322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646774" y="2655512"/>
              <a:ext cx="396735" cy="396735"/>
            </a:xfrm>
            <a:custGeom>
              <a:avLst/>
              <a:gdLst>
                <a:gd name="connsiteX0" fmla="*/ 0 w 396735"/>
                <a:gd name="connsiteY0" fmla="*/ 218204 h 396735"/>
                <a:gd name="connsiteX1" fmla="*/ 89265 w 396735"/>
                <a:gd name="connsiteY1" fmla="*/ 218204 h 396735"/>
                <a:gd name="connsiteX2" fmla="*/ 89265 w 396735"/>
                <a:gd name="connsiteY2" fmla="*/ 0 h 396735"/>
                <a:gd name="connsiteX3" fmla="*/ 307470 w 396735"/>
                <a:gd name="connsiteY3" fmla="*/ 0 h 396735"/>
                <a:gd name="connsiteX4" fmla="*/ 307470 w 396735"/>
                <a:gd name="connsiteY4" fmla="*/ 218204 h 396735"/>
                <a:gd name="connsiteX5" fmla="*/ 396735 w 396735"/>
                <a:gd name="connsiteY5" fmla="*/ 218204 h 396735"/>
                <a:gd name="connsiteX6" fmla="*/ 198368 w 396735"/>
                <a:gd name="connsiteY6" fmla="*/ 396735 h 396735"/>
                <a:gd name="connsiteX7" fmla="*/ 0 w 396735"/>
                <a:gd name="connsiteY7" fmla="*/ 218204 h 39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735" h="396735">
                  <a:moveTo>
                    <a:pt x="0" y="218204"/>
                  </a:moveTo>
                  <a:lnTo>
                    <a:pt x="89265" y="218204"/>
                  </a:lnTo>
                  <a:lnTo>
                    <a:pt x="89265" y="0"/>
                  </a:lnTo>
                  <a:lnTo>
                    <a:pt x="307470" y="0"/>
                  </a:lnTo>
                  <a:lnTo>
                    <a:pt x="307470" y="218204"/>
                  </a:lnTo>
                  <a:lnTo>
                    <a:pt x="396735" y="218204"/>
                  </a:lnTo>
                  <a:lnTo>
                    <a:pt x="198368" y="396735"/>
                  </a:lnTo>
                  <a:lnTo>
                    <a:pt x="0" y="218204"/>
                  </a:lnTo>
                  <a:close/>
                </a:path>
              </a:pathLst>
            </a:custGeom>
            <a:solidFill>
              <a:srgbClr val="006DA7"/>
            </a:solidFill>
            <a:ln>
              <a:solidFill>
                <a:srgbClr val="CBCDCF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395" tIns="24130" rIns="113395" bIns="122322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959504" y="3340474"/>
              <a:ext cx="396735" cy="396735"/>
            </a:xfrm>
            <a:custGeom>
              <a:avLst/>
              <a:gdLst>
                <a:gd name="connsiteX0" fmla="*/ 0 w 396735"/>
                <a:gd name="connsiteY0" fmla="*/ 218204 h 396735"/>
                <a:gd name="connsiteX1" fmla="*/ 89265 w 396735"/>
                <a:gd name="connsiteY1" fmla="*/ 218204 h 396735"/>
                <a:gd name="connsiteX2" fmla="*/ 89265 w 396735"/>
                <a:gd name="connsiteY2" fmla="*/ 0 h 396735"/>
                <a:gd name="connsiteX3" fmla="*/ 307470 w 396735"/>
                <a:gd name="connsiteY3" fmla="*/ 0 h 396735"/>
                <a:gd name="connsiteX4" fmla="*/ 307470 w 396735"/>
                <a:gd name="connsiteY4" fmla="*/ 218204 h 396735"/>
                <a:gd name="connsiteX5" fmla="*/ 396735 w 396735"/>
                <a:gd name="connsiteY5" fmla="*/ 218204 h 396735"/>
                <a:gd name="connsiteX6" fmla="*/ 198368 w 396735"/>
                <a:gd name="connsiteY6" fmla="*/ 396735 h 396735"/>
                <a:gd name="connsiteX7" fmla="*/ 0 w 396735"/>
                <a:gd name="connsiteY7" fmla="*/ 218204 h 39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735" h="396735">
                  <a:moveTo>
                    <a:pt x="0" y="218204"/>
                  </a:moveTo>
                  <a:lnTo>
                    <a:pt x="89265" y="218204"/>
                  </a:lnTo>
                  <a:lnTo>
                    <a:pt x="89265" y="0"/>
                  </a:lnTo>
                  <a:lnTo>
                    <a:pt x="307470" y="0"/>
                  </a:lnTo>
                  <a:lnTo>
                    <a:pt x="307470" y="218204"/>
                  </a:lnTo>
                  <a:lnTo>
                    <a:pt x="396735" y="218204"/>
                  </a:lnTo>
                  <a:lnTo>
                    <a:pt x="198368" y="396735"/>
                  </a:lnTo>
                  <a:lnTo>
                    <a:pt x="0" y="218204"/>
                  </a:lnTo>
                  <a:close/>
                </a:path>
              </a:pathLst>
            </a:custGeom>
            <a:solidFill>
              <a:srgbClr val="006DA7"/>
            </a:solidFill>
            <a:ln>
              <a:solidFill>
                <a:srgbClr val="CBCDCF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395" tIns="24130" rIns="113395" bIns="122322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272234" y="4042390"/>
              <a:ext cx="396735" cy="396735"/>
            </a:xfrm>
            <a:custGeom>
              <a:avLst/>
              <a:gdLst>
                <a:gd name="connsiteX0" fmla="*/ 0 w 396735"/>
                <a:gd name="connsiteY0" fmla="*/ 218204 h 396735"/>
                <a:gd name="connsiteX1" fmla="*/ 89265 w 396735"/>
                <a:gd name="connsiteY1" fmla="*/ 218204 h 396735"/>
                <a:gd name="connsiteX2" fmla="*/ 89265 w 396735"/>
                <a:gd name="connsiteY2" fmla="*/ 0 h 396735"/>
                <a:gd name="connsiteX3" fmla="*/ 307470 w 396735"/>
                <a:gd name="connsiteY3" fmla="*/ 0 h 396735"/>
                <a:gd name="connsiteX4" fmla="*/ 307470 w 396735"/>
                <a:gd name="connsiteY4" fmla="*/ 218204 h 396735"/>
                <a:gd name="connsiteX5" fmla="*/ 396735 w 396735"/>
                <a:gd name="connsiteY5" fmla="*/ 218204 h 396735"/>
                <a:gd name="connsiteX6" fmla="*/ 198368 w 396735"/>
                <a:gd name="connsiteY6" fmla="*/ 396735 h 396735"/>
                <a:gd name="connsiteX7" fmla="*/ 0 w 396735"/>
                <a:gd name="connsiteY7" fmla="*/ 218204 h 39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735" h="396735">
                  <a:moveTo>
                    <a:pt x="0" y="218204"/>
                  </a:moveTo>
                  <a:lnTo>
                    <a:pt x="89265" y="218204"/>
                  </a:lnTo>
                  <a:lnTo>
                    <a:pt x="89265" y="0"/>
                  </a:lnTo>
                  <a:lnTo>
                    <a:pt x="307470" y="0"/>
                  </a:lnTo>
                  <a:lnTo>
                    <a:pt x="307470" y="218204"/>
                  </a:lnTo>
                  <a:lnTo>
                    <a:pt x="396735" y="218204"/>
                  </a:lnTo>
                  <a:lnTo>
                    <a:pt x="198368" y="396735"/>
                  </a:lnTo>
                  <a:lnTo>
                    <a:pt x="0" y="218204"/>
                  </a:lnTo>
                  <a:close/>
                </a:path>
              </a:pathLst>
            </a:custGeom>
            <a:solidFill>
              <a:srgbClr val="006DA7"/>
            </a:solidFill>
            <a:ln>
              <a:solidFill>
                <a:srgbClr val="CBCDCF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395" tIns="24130" rIns="113395" bIns="122322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502" y="700683"/>
            <a:ext cx="8280920" cy="540060"/>
          </a:xfrm>
        </p:spPr>
        <p:txBody>
          <a:bodyPr>
            <a:noAutofit/>
          </a:bodyPr>
          <a:lstStyle/>
          <a:p>
            <a:r>
              <a:rPr lang="en-AU" sz="3000" dirty="0" smtClean="0"/>
              <a:t>Multi-step manufacturing process</a:t>
            </a:r>
            <a:br>
              <a:rPr lang="en-AU" sz="3000" dirty="0" smtClean="0"/>
            </a:br>
            <a:r>
              <a:rPr lang="en-AU" sz="2400" dirty="0" smtClean="0">
                <a:solidFill>
                  <a:srgbClr val="002060"/>
                </a:solidFill>
              </a:rPr>
              <a:t>Example of an over-the-counter medicine</a:t>
            </a:r>
            <a:endParaRPr lang="en-AU" sz="24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FCB-C193-47C7-BA9B-8925BE36D90A}" type="slidenum">
              <a:rPr lang="en-AU" smtClean="0"/>
              <a:pPr/>
              <a:t>18</a:t>
            </a:fld>
            <a:endParaRPr lang="en-AU"/>
          </a:p>
        </p:txBody>
      </p:sp>
      <p:grpSp>
        <p:nvGrpSpPr>
          <p:cNvPr id="6" name="Group 5"/>
          <p:cNvGrpSpPr/>
          <p:nvPr/>
        </p:nvGrpSpPr>
        <p:grpSpPr>
          <a:xfrm>
            <a:off x="629427" y="2427734"/>
            <a:ext cx="7885144" cy="2632207"/>
            <a:chOff x="629427" y="2427734"/>
            <a:chExt cx="7885144" cy="2632207"/>
          </a:xfrm>
        </p:grpSpPr>
        <p:sp>
          <p:nvSpPr>
            <p:cNvPr id="7" name="Freeform 6"/>
            <p:cNvSpPr/>
            <p:nvPr/>
          </p:nvSpPr>
          <p:spPr>
            <a:xfrm>
              <a:off x="629427" y="3142342"/>
              <a:ext cx="1497106" cy="1234800"/>
            </a:xfrm>
            <a:custGeom>
              <a:avLst/>
              <a:gdLst>
                <a:gd name="connsiteX0" fmla="*/ 0 w 1497106"/>
                <a:gd name="connsiteY0" fmla="*/ 123480 h 1234800"/>
                <a:gd name="connsiteX1" fmla="*/ 36167 w 1497106"/>
                <a:gd name="connsiteY1" fmla="*/ 36166 h 1234800"/>
                <a:gd name="connsiteX2" fmla="*/ 123481 w 1497106"/>
                <a:gd name="connsiteY2" fmla="*/ 0 h 1234800"/>
                <a:gd name="connsiteX3" fmla="*/ 1373626 w 1497106"/>
                <a:gd name="connsiteY3" fmla="*/ 0 h 1234800"/>
                <a:gd name="connsiteX4" fmla="*/ 1460940 w 1497106"/>
                <a:gd name="connsiteY4" fmla="*/ 36167 h 1234800"/>
                <a:gd name="connsiteX5" fmla="*/ 1497106 w 1497106"/>
                <a:gd name="connsiteY5" fmla="*/ 123481 h 1234800"/>
                <a:gd name="connsiteX6" fmla="*/ 1497106 w 1497106"/>
                <a:gd name="connsiteY6" fmla="*/ 1111320 h 1234800"/>
                <a:gd name="connsiteX7" fmla="*/ 1460940 w 1497106"/>
                <a:gd name="connsiteY7" fmla="*/ 1198634 h 1234800"/>
                <a:gd name="connsiteX8" fmla="*/ 1373626 w 1497106"/>
                <a:gd name="connsiteY8" fmla="*/ 1234800 h 1234800"/>
                <a:gd name="connsiteX9" fmla="*/ 123480 w 1497106"/>
                <a:gd name="connsiteY9" fmla="*/ 1234800 h 1234800"/>
                <a:gd name="connsiteX10" fmla="*/ 36166 w 1497106"/>
                <a:gd name="connsiteY10" fmla="*/ 1198633 h 1234800"/>
                <a:gd name="connsiteX11" fmla="*/ 0 w 1497106"/>
                <a:gd name="connsiteY11" fmla="*/ 1111319 h 1234800"/>
                <a:gd name="connsiteX12" fmla="*/ 0 w 1497106"/>
                <a:gd name="connsiteY12" fmla="*/ 123480 h 123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7106" h="1234800">
                  <a:moveTo>
                    <a:pt x="0" y="123480"/>
                  </a:moveTo>
                  <a:cubicBezTo>
                    <a:pt x="0" y="90731"/>
                    <a:pt x="13010" y="59323"/>
                    <a:pt x="36167" y="36166"/>
                  </a:cubicBezTo>
                  <a:cubicBezTo>
                    <a:pt x="59324" y="13009"/>
                    <a:pt x="90732" y="0"/>
                    <a:pt x="123481" y="0"/>
                  </a:cubicBezTo>
                  <a:lnTo>
                    <a:pt x="1373626" y="0"/>
                  </a:lnTo>
                  <a:cubicBezTo>
                    <a:pt x="1406375" y="0"/>
                    <a:pt x="1437783" y="13010"/>
                    <a:pt x="1460940" y="36167"/>
                  </a:cubicBezTo>
                  <a:cubicBezTo>
                    <a:pt x="1484097" y="59324"/>
                    <a:pt x="1497106" y="90732"/>
                    <a:pt x="1497106" y="123481"/>
                  </a:cubicBezTo>
                  <a:lnTo>
                    <a:pt x="1497106" y="1111320"/>
                  </a:lnTo>
                  <a:cubicBezTo>
                    <a:pt x="1497106" y="1144069"/>
                    <a:pt x="1484097" y="1175477"/>
                    <a:pt x="1460940" y="1198634"/>
                  </a:cubicBezTo>
                  <a:cubicBezTo>
                    <a:pt x="1437783" y="1221791"/>
                    <a:pt x="1406375" y="1234800"/>
                    <a:pt x="1373626" y="1234800"/>
                  </a:cubicBezTo>
                  <a:lnTo>
                    <a:pt x="123480" y="1234800"/>
                  </a:lnTo>
                  <a:cubicBezTo>
                    <a:pt x="90731" y="1234800"/>
                    <a:pt x="59323" y="1221790"/>
                    <a:pt x="36166" y="1198633"/>
                  </a:cubicBezTo>
                  <a:cubicBezTo>
                    <a:pt x="13009" y="1175476"/>
                    <a:pt x="0" y="1144068"/>
                    <a:pt x="0" y="1111319"/>
                  </a:cubicBezTo>
                  <a:lnTo>
                    <a:pt x="0" y="12348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991" tIns="56991" rIns="56991" bIns="321591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500" kern="1200" dirty="0" smtClean="0"/>
                <a:t>Manufacture active ingredient</a:t>
              </a:r>
              <a:endParaRPr lang="en-AU" sz="1500" kern="1200" dirty="0"/>
            </a:p>
          </p:txBody>
        </p:sp>
        <p:sp>
          <p:nvSpPr>
            <p:cNvPr id="8" name="Shape 7"/>
            <p:cNvSpPr/>
            <p:nvPr/>
          </p:nvSpPr>
          <p:spPr>
            <a:xfrm>
              <a:off x="1421621" y="3259941"/>
              <a:ext cx="1911760" cy="1800000"/>
            </a:xfrm>
            <a:prstGeom prst="leftCircularArrow">
              <a:avLst>
                <a:gd name="adj1" fmla="val 4509"/>
                <a:gd name="adj2" fmla="val 573244"/>
                <a:gd name="adj3" fmla="val 2348755"/>
                <a:gd name="adj4" fmla="val 9024489"/>
                <a:gd name="adj5" fmla="val 5260"/>
              </a:avLst>
            </a:prstGeom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962117" y="4112542"/>
              <a:ext cx="1330761" cy="529200"/>
            </a:xfrm>
            <a:custGeom>
              <a:avLst/>
              <a:gdLst>
                <a:gd name="connsiteX0" fmla="*/ 0 w 1330761"/>
                <a:gd name="connsiteY0" fmla="*/ 52920 h 529200"/>
                <a:gd name="connsiteX1" fmla="*/ 15500 w 1330761"/>
                <a:gd name="connsiteY1" fmla="*/ 15500 h 529200"/>
                <a:gd name="connsiteX2" fmla="*/ 52920 w 1330761"/>
                <a:gd name="connsiteY2" fmla="*/ 0 h 529200"/>
                <a:gd name="connsiteX3" fmla="*/ 1277841 w 1330761"/>
                <a:gd name="connsiteY3" fmla="*/ 0 h 529200"/>
                <a:gd name="connsiteX4" fmla="*/ 1315261 w 1330761"/>
                <a:gd name="connsiteY4" fmla="*/ 15500 h 529200"/>
                <a:gd name="connsiteX5" fmla="*/ 1330761 w 1330761"/>
                <a:gd name="connsiteY5" fmla="*/ 52920 h 529200"/>
                <a:gd name="connsiteX6" fmla="*/ 1330761 w 1330761"/>
                <a:gd name="connsiteY6" fmla="*/ 476280 h 529200"/>
                <a:gd name="connsiteX7" fmla="*/ 1315261 w 1330761"/>
                <a:gd name="connsiteY7" fmla="*/ 513700 h 529200"/>
                <a:gd name="connsiteX8" fmla="*/ 1277841 w 1330761"/>
                <a:gd name="connsiteY8" fmla="*/ 529200 h 529200"/>
                <a:gd name="connsiteX9" fmla="*/ 52920 w 1330761"/>
                <a:gd name="connsiteY9" fmla="*/ 529200 h 529200"/>
                <a:gd name="connsiteX10" fmla="*/ 15500 w 1330761"/>
                <a:gd name="connsiteY10" fmla="*/ 513700 h 529200"/>
                <a:gd name="connsiteX11" fmla="*/ 0 w 1330761"/>
                <a:gd name="connsiteY11" fmla="*/ 476280 h 529200"/>
                <a:gd name="connsiteX12" fmla="*/ 0 w 1330761"/>
                <a:gd name="connsiteY12" fmla="*/ 52920 h 52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0761" h="529200">
                  <a:moveTo>
                    <a:pt x="0" y="52920"/>
                  </a:moveTo>
                  <a:cubicBezTo>
                    <a:pt x="0" y="38885"/>
                    <a:pt x="5576" y="25424"/>
                    <a:pt x="15500" y="15500"/>
                  </a:cubicBezTo>
                  <a:cubicBezTo>
                    <a:pt x="25424" y="5576"/>
                    <a:pt x="38885" y="0"/>
                    <a:pt x="52920" y="0"/>
                  </a:cubicBezTo>
                  <a:lnTo>
                    <a:pt x="1277841" y="0"/>
                  </a:lnTo>
                  <a:cubicBezTo>
                    <a:pt x="1291876" y="0"/>
                    <a:pt x="1305337" y="5576"/>
                    <a:pt x="1315261" y="15500"/>
                  </a:cubicBezTo>
                  <a:cubicBezTo>
                    <a:pt x="1325185" y="25424"/>
                    <a:pt x="1330761" y="38885"/>
                    <a:pt x="1330761" y="52920"/>
                  </a:cubicBezTo>
                  <a:lnTo>
                    <a:pt x="1330761" y="476280"/>
                  </a:lnTo>
                  <a:cubicBezTo>
                    <a:pt x="1330761" y="490315"/>
                    <a:pt x="1325186" y="503776"/>
                    <a:pt x="1315261" y="513700"/>
                  </a:cubicBezTo>
                  <a:cubicBezTo>
                    <a:pt x="1305337" y="523624"/>
                    <a:pt x="1291876" y="529200"/>
                    <a:pt x="1277841" y="529200"/>
                  </a:cubicBezTo>
                  <a:lnTo>
                    <a:pt x="52920" y="529200"/>
                  </a:lnTo>
                  <a:cubicBezTo>
                    <a:pt x="38885" y="529200"/>
                    <a:pt x="25424" y="523624"/>
                    <a:pt x="15500" y="513700"/>
                  </a:cubicBezTo>
                  <a:cubicBezTo>
                    <a:pt x="5576" y="503776"/>
                    <a:pt x="0" y="490315"/>
                    <a:pt x="0" y="476280"/>
                  </a:cubicBezTo>
                  <a:lnTo>
                    <a:pt x="0" y="5292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360" tIns="30740" rIns="38360" bIns="307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b="1" kern="1200" dirty="0" smtClean="0"/>
                <a:t>Company A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b="1" kern="1200" dirty="0" smtClean="0"/>
                <a:t>USA</a:t>
              </a:r>
              <a:endParaRPr lang="en-AU" sz="1200" b="1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703325" y="3142342"/>
              <a:ext cx="1497106" cy="1234800"/>
            </a:xfrm>
            <a:custGeom>
              <a:avLst/>
              <a:gdLst>
                <a:gd name="connsiteX0" fmla="*/ 0 w 1497106"/>
                <a:gd name="connsiteY0" fmla="*/ 123480 h 1234800"/>
                <a:gd name="connsiteX1" fmla="*/ 36167 w 1497106"/>
                <a:gd name="connsiteY1" fmla="*/ 36166 h 1234800"/>
                <a:gd name="connsiteX2" fmla="*/ 123481 w 1497106"/>
                <a:gd name="connsiteY2" fmla="*/ 0 h 1234800"/>
                <a:gd name="connsiteX3" fmla="*/ 1373626 w 1497106"/>
                <a:gd name="connsiteY3" fmla="*/ 0 h 1234800"/>
                <a:gd name="connsiteX4" fmla="*/ 1460940 w 1497106"/>
                <a:gd name="connsiteY4" fmla="*/ 36167 h 1234800"/>
                <a:gd name="connsiteX5" fmla="*/ 1497106 w 1497106"/>
                <a:gd name="connsiteY5" fmla="*/ 123481 h 1234800"/>
                <a:gd name="connsiteX6" fmla="*/ 1497106 w 1497106"/>
                <a:gd name="connsiteY6" fmla="*/ 1111320 h 1234800"/>
                <a:gd name="connsiteX7" fmla="*/ 1460940 w 1497106"/>
                <a:gd name="connsiteY7" fmla="*/ 1198634 h 1234800"/>
                <a:gd name="connsiteX8" fmla="*/ 1373626 w 1497106"/>
                <a:gd name="connsiteY8" fmla="*/ 1234800 h 1234800"/>
                <a:gd name="connsiteX9" fmla="*/ 123480 w 1497106"/>
                <a:gd name="connsiteY9" fmla="*/ 1234800 h 1234800"/>
                <a:gd name="connsiteX10" fmla="*/ 36166 w 1497106"/>
                <a:gd name="connsiteY10" fmla="*/ 1198633 h 1234800"/>
                <a:gd name="connsiteX11" fmla="*/ 0 w 1497106"/>
                <a:gd name="connsiteY11" fmla="*/ 1111319 h 1234800"/>
                <a:gd name="connsiteX12" fmla="*/ 0 w 1497106"/>
                <a:gd name="connsiteY12" fmla="*/ 123480 h 123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7106" h="1234800">
                  <a:moveTo>
                    <a:pt x="0" y="123480"/>
                  </a:moveTo>
                  <a:cubicBezTo>
                    <a:pt x="0" y="90731"/>
                    <a:pt x="13010" y="59323"/>
                    <a:pt x="36167" y="36166"/>
                  </a:cubicBezTo>
                  <a:cubicBezTo>
                    <a:pt x="59324" y="13009"/>
                    <a:pt x="90732" y="0"/>
                    <a:pt x="123481" y="0"/>
                  </a:cubicBezTo>
                  <a:lnTo>
                    <a:pt x="1373626" y="0"/>
                  </a:lnTo>
                  <a:cubicBezTo>
                    <a:pt x="1406375" y="0"/>
                    <a:pt x="1437783" y="13010"/>
                    <a:pt x="1460940" y="36167"/>
                  </a:cubicBezTo>
                  <a:cubicBezTo>
                    <a:pt x="1484097" y="59324"/>
                    <a:pt x="1497106" y="90732"/>
                    <a:pt x="1497106" y="123481"/>
                  </a:cubicBezTo>
                  <a:lnTo>
                    <a:pt x="1497106" y="1111320"/>
                  </a:lnTo>
                  <a:cubicBezTo>
                    <a:pt x="1497106" y="1144069"/>
                    <a:pt x="1484097" y="1175477"/>
                    <a:pt x="1460940" y="1198634"/>
                  </a:cubicBezTo>
                  <a:cubicBezTo>
                    <a:pt x="1437783" y="1221791"/>
                    <a:pt x="1406375" y="1234800"/>
                    <a:pt x="1373626" y="1234800"/>
                  </a:cubicBezTo>
                  <a:lnTo>
                    <a:pt x="123480" y="1234800"/>
                  </a:lnTo>
                  <a:cubicBezTo>
                    <a:pt x="90731" y="1234800"/>
                    <a:pt x="59323" y="1221790"/>
                    <a:pt x="36166" y="1198633"/>
                  </a:cubicBezTo>
                  <a:cubicBezTo>
                    <a:pt x="13009" y="1175476"/>
                    <a:pt x="0" y="1144068"/>
                    <a:pt x="0" y="1111319"/>
                  </a:cubicBezTo>
                  <a:lnTo>
                    <a:pt x="0" y="12348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249983"/>
                <a:satOff val="-23054"/>
                <a:lumOff val="1286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991" tIns="321591" rIns="56991" bIns="56991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500" kern="1200" dirty="0" smtClean="0"/>
                <a:t>Packaging and labelling</a:t>
              </a:r>
              <a:endParaRPr lang="en-AU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500" kern="1200" dirty="0" smtClean="0"/>
                <a:t>Quality</a:t>
              </a:r>
              <a:br>
                <a:rPr lang="en-AU" sz="1500" kern="1200" dirty="0" smtClean="0"/>
              </a:br>
              <a:r>
                <a:rPr lang="en-AU" sz="1500" kern="1200" dirty="0" smtClean="0"/>
                <a:t>control</a:t>
              </a:r>
              <a:endParaRPr lang="en-AU" sz="1500" kern="1200" dirty="0"/>
            </a:p>
          </p:txBody>
        </p:sp>
        <p:sp>
          <p:nvSpPr>
            <p:cNvPr id="11" name="Circular Arrow 10"/>
            <p:cNvSpPr/>
            <p:nvPr/>
          </p:nvSpPr>
          <p:spPr>
            <a:xfrm>
              <a:off x="3483043" y="2427734"/>
              <a:ext cx="2103057" cy="1800000"/>
            </a:xfrm>
            <a:prstGeom prst="circularArrow">
              <a:avLst>
                <a:gd name="adj1" fmla="val 4098"/>
                <a:gd name="adj2" fmla="val 515906"/>
                <a:gd name="adj3" fmla="val 19308583"/>
                <a:gd name="adj4" fmla="val 12575511"/>
                <a:gd name="adj5" fmla="val 4782"/>
              </a:avLst>
            </a:prstGeom>
          </p:spPr>
          <p:style>
            <a:lnRef idx="0">
              <a:schemeClr val="accent2">
                <a:shade val="90000"/>
                <a:hueOff val="377786"/>
                <a:satOff val="-34581"/>
                <a:lumOff val="18485"/>
                <a:alphaOff val="0"/>
              </a:schemeClr>
            </a:lnRef>
            <a:fillRef idx="1">
              <a:schemeClr val="accent2">
                <a:shade val="90000"/>
                <a:hueOff val="377786"/>
                <a:satOff val="-34581"/>
                <a:lumOff val="18485"/>
                <a:alphaOff val="0"/>
              </a:schemeClr>
            </a:fillRef>
            <a:effectRef idx="0">
              <a:schemeClr val="accent2">
                <a:shade val="90000"/>
                <a:hueOff val="377786"/>
                <a:satOff val="-34581"/>
                <a:lumOff val="1848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3036015" y="2877742"/>
              <a:ext cx="1330761" cy="529200"/>
            </a:xfrm>
            <a:custGeom>
              <a:avLst/>
              <a:gdLst>
                <a:gd name="connsiteX0" fmla="*/ 0 w 1330761"/>
                <a:gd name="connsiteY0" fmla="*/ 52920 h 529200"/>
                <a:gd name="connsiteX1" fmla="*/ 15500 w 1330761"/>
                <a:gd name="connsiteY1" fmla="*/ 15500 h 529200"/>
                <a:gd name="connsiteX2" fmla="*/ 52920 w 1330761"/>
                <a:gd name="connsiteY2" fmla="*/ 0 h 529200"/>
                <a:gd name="connsiteX3" fmla="*/ 1277841 w 1330761"/>
                <a:gd name="connsiteY3" fmla="*/ 0 h 529200"/>
                <a:gd name="connsiteX4" fmla="*/ 1315261 w 1330761"/>
                <a:gd name="connsiteY4" fmla="*/ 15500 h 529200"/>
                <a:gd name="connsiteX5" fmla="*/ 1330761 w 1330761"/>
                <a:gd name="connsiteY5" fmla="*/ 52920 h 529200"/>
                <a:gd name="connsiteX6" fmla="*/ 1330761 w 1330761"/>
                <a:gd name="connsiteY6" fmla="*/ 476280 h 529200"/>
                <a:gd name="connsiteX7" fmla="*/ 1315261 w 1330761"/>
                <a:gd name="connsiteY7" fmla="*/ 513700 h 529200"/>
                <a:gd name="connsiteX8" fmla="*/ 1277841 w 1330761"/>
                <a:gd name="connsiteY8" fmla="*/ 529200 h 529200"/>
                <a:gd name="connsiteX9" fmla="*/ 52920 w 1330761"/>
                <a:gd name="connsiteY9" fmla="*/ 529200 h 529200"/>
                <a:gd name="connsiteX10" fmla="*/ 15500 w 1330761"/>
                <a:gd name="connsiteY10" fmla="*/ 513700 h 529200"/>
                <a:gd name="connsiteX11" fmla="*/ 0 w 1330761"/>
                <a:gd name="connsiteY11" fmla="*/ 476280 h 529200"/>
                <a:gd name="connsiteX12" fmla="*/ 0 w 1330761"/>
                <a:gd name="connsiteY12" fmla="*/ 52920 h 52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0761" h="529200">
                  <a:moveTo>
                    <a:pt x="0" y="52920"/>
                  </a:moveTo>
                  <a:cubicBezTo>
                    <a:pt x="0" y="38885"/>
                    <a:pt x="5576" y="25424"/>
                    <a:pt x="15500" y="15500"/>
                  </a:cubicBezTo>
                  <a:cubicBezTo>
                    <a:pt x="25424" y="5576"/>
                    <a:pt x="38885" y="0"/>
                    <a:pt x="52920" y="0"/>
                  </a:cubicBezTo>
                  <a:lnTo>
                    <a:pt x="1277841" y="0"/>
                  </a:lnTo>
                  <a:cubicBezTo>
                    <a:pt x="1291876" y="0"/>
                    <a:pt x="1305337" y="5576"/>
                    <a:pt x="1315261" y="15500"/>
                  </a:cubicBezTo>
                  <a:cubicBezTo>
                    <a:pt x="1325185" y="25424"/>
                    <a:pt x="1330761" y="38885"/>
                    <a:pt x="1330761" y="52920"/>
                  </a:cubicBezTo>
                  <a:lnTo>
                    <a:pt x="1330761" y="476280"/>
                  </a:lnTo>
                  <a:cubicBezTo>
                    <a:pt x="1330761" y="490315"/>
                    <a:pt x="1325186" y="503776"/>
                    <a:pt x="1315261" y="513700"/>
                  </a:cubicBezTo>
                  <a:cubicBezTo>
                    <a:pt x="1305337" y="523624"/>
                    <a:pt x="1291876" y="529200"/>
                    <a:pt x="1277841" y="529200"/>
                  </a:cubicBezTo>
                  <a:lnTo>
                    <a:pt x="52920" y="529200"/>
                  </a:lnTo>
                  <a:cubicBezTo>
                    <a:pt x="38885" y="529200"/>
                    <a:pt x="25424" y="523624"/>
                    <a:pt x="15500" y="513700"/>
                  </a:cubicBezTo>
                  <a:cubicBezTo>
                    <a:pt x="5576" y="503776"/>
                    <a:pt x="0" y="490315"/>
                    <a:pt x="0" y="476280"/>
                  </a:cubicBezTo>
                  <a:lnTo>
                    <a:pt x="0" y="5292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249983"/>
                <a:satOff val="-23054"/>
                <a:lumOff val="12866"/>
                <a:alphaOff val="0"/>
              </a:schemeClr>
            </a:fillRef>
            <a:effectRef idx="0">
              <a:schemeClr val="accent2">
                <a:shade val="80000"/>
                <a:hueOff val="249983"/>
                <a:satOff val="-23054"/>
                <a:lumOff val="1286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360" tIns="30740" rIns="38360" bIns="307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b="1" kern="1200" dirty="0" smtClean="0"/>
                <a:t>Company B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b="1" kern="1200" dirty="0" smtClean="0"/>
                <a:t>United Kingdom</a:t>
              </a:r>
              <a:endParaRPr lang="en-AU" sz="1200" b="1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777222" y="3142342"/>
              <a:ext cx="1497106" cy="1234800"/>
            </a:xfrm>
            <a:custGeom>
              <a:avLst/>
              <a:gdLst>
                <a:gd name="connsiteX0" fmla="*/ 0 w 1497106"/>
                <a:gd name="connsiteY0" fmla="*/ 123480 h 1234800"/>
                <a:gd name="connsiteX1" fmla="*/ 36167 w 1497106"/>
                <a:gd name="connsiteY1" fmla="*/ 36166 h 1234800"/>
                <a:gd name="connsiteX2" fmla="*/ 123481 w 1497106"/>
                <a:gd name="connsiteY2" fmla="*/ 0 h 1234800"/>
                <a:gd name="connsiteX3" fmla="*/ 1373626 w 1497106"/>
                <a:gd name="connsiteY3" fmla="*/ 0 h 1234800"/>
                <a:gd name="connsiteX4" fmla="*/ 1460940 w 1497106"/>
                <a:gd name="connsiteY4" fmla="*/ 36167 h 1234800"/>
                <a:gd name="connsiteX5" fmla="*/ 1497106 w 1497106"/>
                <a:gd name="connsiteY5" fmla="*/ 123481 h 1234800"/>
                <a:gd name="connsiteX6" fmla="*/ 1497106 w 1497106"/>
                <a:gd name="connsiteY6" fmla="*/ 1111320 h 1234800"/>
                <a:gd name="connsiteX7" fmla="*/ 1460940 w 1497106"/>
                <a:gd name="connsiteY7" fmla="*/ 1198634 h 1234800"/>
                <a:gd name="connsiteX8" fmla="*/ 1373626 w 1497106"/>
                <a:gd name="connsiteY8" fmla="*/ 1234800 h 1234800"/>
                <a:gd name="connsiteX9" fmla="*/ 123480 w 1497106"/>
                <a:gd name="connsiteY9" fmla="*/ 1234800 h 1234800"/>
                <a:gd name="connsiteX10" fmla="*/ 36166 w 1497106"/>
                <a:gd name="connsiteY10" fmla="*/ 1198633 h 1234800"/>
                <a:gd name="connsiteX11" fmla="*/ 0 w 1497106"/>
                <a:gd name="connsiteY11" fmla="*/ 1111319 h 1234800"/>
                <a:gd name="connsiteX12" fmla="*/ 0 w 1497106"/>
                <a:gd name="connsiteY12" fmla="*/ 123480 h 123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7106" h="1234800">
                  <a:moveTo>
                    <a:pt x="0" y="123480"/>
                  </a:moveTo>
                  <a:cubicBezTo>
                    <a:pt x="0" y="90731"/>
                    <a:pt x="13010" y="59323"/>
                    <a:pt x="36167" y="36166"/>
                  </a:cubicBezTo>
                  <a:cubicBezTo>
                    <a:pt x="59324" y="13009"/>
                    <a:pt x="90732" y="0"/>
                    <a:pt x="123481" y="0"/>
                  </a:cubicBezTo>
                  <a:lnTo>
                    <a:pt x="1373626" y="0"/>
                  </a:lnTo>
                  <a:cubicBezTo>
                    <a:pt x="1406375" y="0"/>
                    <a:pt x="1437783" y="13010"/>
                    <a:pt x="1460940" y="36167"/>
                  </a:cubicBezTo>
                  <a:cubicBezTo>
                    <a:pt x="1484097" y="59324"/>
                    <a:pt x="1497106" y="90732"/>
                    <a:pt x="1497106" y="123481"/>
                  </a:cubicBezTo>
                  <a:lnTo>
                    <a:pt x="1497106" y="1111320"/>
                  </a:lnTo>
                  <a:cubicBezTo>
                    <a:pt x="1497106" y="1144069"/>
                    <a:pt x="1484097" y="1175477"/>
                    <a:pt x="1460940" y="1198634"/>
                  </a:cubicBezTo>
                  <a:cubicBezTo>
                    <a:pt x="1437783" y="1221791"/>
                    <a:pt x="1406375" y="1234800"/>
                    <a:pt x="1373626" y="1234800"/>
                  </a:cubicBezTo>
                  <a:lnTo>
                    <a:pt x="123480" y="1234800"/>
                  </a:lnTo>
                  <a:cubicBezTo>
                    <a:pt x="90731" y="1234800"/>
                    <a:pt x="59323" y="1221790"/>
                    <a:pt x="36166" y="1198633"/>
                  </a:cubicBezTo>
                  <a:cubicBezTo>
                    <a:pt x="13009" y="1175476"/>
                    <a:pt x="0" y="1144068"/>
                    <a:pt x="0" y="1111319"/>
                  </a:cubicBezTo>
                  <a:lnTo>
                    <a:pt x="0" y="12348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499966"/>
                <a:satOff val="-46108"/>
                <a:lumOff val="2573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991" tIns="56991" rIns="56991" bIns="321591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500" kern="1200" dirty="0" smtClean="0"/>
                <a:t>Secondary labelling</a:t>
              </a:r>
              <a:endParaRPr lang="en-AU" sz="1500" kern="1200" dirty="0"/>
            </a:p>
          </p:txBody>
        </p:sp>
        <p:sp>
          <p:nvSpPr>
            <p:cNvPr id="15" name="Shape 14"/>
            <p:cNvSpPr/>
            <p:nvPr/>
          </p:nvSpPr>
          <p:spPr>
            <a:xfrm>
              <a:off x="5569417" y="3259941"/>
              <a:ext cx="1911760" cy="1800000"/>
            </a:xfrm>
            <a:prstGeom prst="leftCircularArrow">
              <a:avLst>
                <a:gd name="adj1" fmla="val 4509"/>
                <a:gd name="adj2" fmla="val 573244"/>
                <a:gd name="adj3" fmla="val 2348755"/>
                <a:gd name="adj4" fmla="val 9024489"/>
                <a:gd name="adj5" fmla="val 5260"/>
              </a:avLst>
            </a:prstGeom>
          </p:spPr>
          <p:style>
            <a:lnRef idx="0">
              <a:schemeClr val="accent2">
                <a:shade val="90000"/>
                <a:hueOff val="755572"/>
                <a:satOff val="-69162"/>
                <a:lumOff val="36971"/>
                <a:alphaOff val="0"/>
              </a:schemeClr>
            </a:lnRef>
            <a:fillRef idx="1">
              <a:schemeClr val="accent2">
                <a:shade val="90000"/>
                <a:hueOff val="755572"/>
                <a:satOff val="-69162"/>
                <a:lumOff val="36971"/>
                <a:alphaOff val="0"/>
              </a:schemeClr>
            </a:fillRef>
            <a:effectRef idx="0">
              <a:schemeClr val="accent2">
                <a:shade val="90000"/>
                <a:hueOff val="755572"/>
                <a:satOff val="-69162"/>
                <a:lumOff val="369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5109913" y="4112542"/>
              <a:ext cx="1330761" cy="529200"/>
            </a:xfrm>
            <a:custGeom>
              <a:avLst/>
              <a:gdLst>
                <a:gd name="connsiteX0" fmla="*/ 0 w 1330761"/>
                <a:gd name="connsiteY0" fmla="*/ 52920 h 529200"/>
                <a:gd name="connsiteX1" fmla="*/ 15500 w 1330761"/>
                <a:gd name="connsiteY1" fmla="*/ 15500 h 529200"/>
                <a:gd name="connsiteX2" fmla="*/ 52920 w 1330761"/>
                <a:gd name="connsiteY2" fmla="*/ 0 h 529200"/>
                <a:gd name="connsiteX3" fmla="*/ 1277841 w 1330761"/>
                <a:gd name="connsiteY3" fmla="*/ 0 h 529200"/>
                <a:gd name="connsiteX4" fmla="*/ 1315261 w 1330761"/>
                <a:gd name="connsiteY4" fmla="*/ 15500 h 529200"/>
                <a:gd name="connsiteX5" fmla="*/ 1330761 w 1330761"/>
                <a:gd name="connsiteY5" fmla="*/ 52920 h 529200"/>
                <a:gd name="connsiteX6" fmla="*/ 1330761 w 1330761"/>
                <a:gd name="connsiteY6" fmla="*/ 476280 h 529200"/>
                <a:gd name="connsiteX7" fmla="*/ 1315261 w 1330761"/>
                <a:gd name="connsiteY7" fmla="*/ 513700 h 529200"/>
                <a:gd name="connsiteX8" fmla="*/ 1277841 w 1330761"/>
                <a:gd name="connsiteY8" fmla="*/ 529200 h 529200"/>
                <a:gd name="connsiteX9" fmla="*/ 52920 w 1330761"/>
                <a:gd name="connsiteY9" fmla="*/ 529200 h 529200"/>
                <a:gd name="connsiteX10" fmla="*/ 15500 w 1330761"/>
                <a:gd name="connsiteY10" fmla="*/ 513700 h 529200"/>
                <a:gd name="connsiteX11" fmla="*/ 0 w 1330761"/>
                <a:gd name="connsiteY11" fmla="*/ 476280 h 529200"/>
                <a:gd name="connsiteX12" fmla="*/ 0 w 1330761"/>
                <a:gd name="connsiteY12" fmla="*/ 52920 h 52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0761" h="529200">
                  <a:moveTo>
                    <a:pt x="0" y="52920"/>
                  </a:moveTo>
                  <a:cubicBezTo>
                    <a:pt x="0" y="38885"/>
                    <a:pt x="5576" y="25424"/>
                    <a:pt x="15500" y="15500"/>
                  </a:cubicBezTo>
                  <a:cubicBezTo>
                    <a:pt x="25424" y="5576"/>
                    <a:pt x="38885" y="0"/>
                    <a:pt x="52920" y="0"/>
                  </a:cubicBezTo>
                  <a:lnTo>
                    <a:pt x="1277841" y="0"/>
                  </a:lnTo>
                  <a:cubicBezTo>
                    <a:pt x="1291876" y="0"/>
                    <a:pt x="1305337" y="5576"/>
                    <a:pt x="1315261" y="15500"/>
                  </a:cubicBezTo>
                  <a:cubicBezTo>
                    <a:pt x="1325185" y="25424"/>
                    <a:pt x="1330761" y="38885"/>
                    <a:pt x="1330761" y="52920"/>
                  </a:cubicBezTo>
                  <a:lnTo>
                    <a:pt x="1330761" y="476280"/>
                  </a:lnTo>
                  <a:cubicBezTo>
                    <a:pt x="1330761" y="490315"/>
                    <a:pt x="1325186" y="503776"/>
                    <a:pt x="1315261" y="513700"/>
                  </a:cubicBezTo>
                  <a:cubicBezTo>
                    <a:pt x="1305337" y="523624"/>
                    <a:pt x="1291876" y="529200"/>
                    <a:pt x="1277841" y="529200"/>
                  </a:cubicBezTo>
                  <a:lnTo>
                    <a:pt x="52920" y="529200"/>
                  </a:lnTo>
                  <a:cubicBezTo>
                    <a:pt x="38885" y="529200"/>
                    <a:pt x="25424" y="523624"/>
                    <a:pt x="15500" y="513700"/>
                  </a:cubicBezTo>
                  <a:cubicBezTo>
                    <a:pt x="5576" y="503776"/>
                    <a:pt x="0" y="490315"/>
                    <a:pt x="0" y="476280"/>
                  </a:cubicBezTo>
                  <a:lnTo>
                    <a:pt x="0" y="5292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499966"/>
                <a:satOff val="-46108"/>
                <a:lumOff val="25732"/>
                <a:alphaOff val="0"/>
              </a:schemeClr>
            </a:fillRef>
            <a:effectRef idx="0">
              <a:schemeClr val="accent2">
                <a:shade val="80000"/>
                <a:hueOff val="499966"/>
                <a:satOff val="-46108"/>
                <a:lumOff val="2573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360" tIns="30740" rIns="38360" bIns="307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b="1" kern="1200" dirty="0" smtClean="0"/>
                <a:t>Company C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b="1" kern="1200" dirty="0" smtClean="0"/>
                <a:t>Australia</a:t>
              </a:r>
              <a:endParaRPr lang="en-AU" sz="1200" b="1" kern="12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851120" y="3142342"/>
              <a:ext cx="1497106" cy="1234800"/>
            </a:xfrm>
            <a:custGeom>
              <a:avLst/>
              <a:gdLst>
                <a:gd name="connsiteX0" fmla="*/ 0 w 1497106"/>
                <a:gd name="connsiteY0" fmla="*/ 123480 h 1234800"/>
                <a:gd name="connsiteX1" fmla="*/ 36167 w 1497106"/>
                <a:gd name="connsiteY1" fmla="*/ 36166 h 1234800"/>
                <a:gd name="connsiteX2" fmla="*/ 123481 w 1497106"/>
                <a:gd name="connsiteY2" fmla="*/ 0 h 1234800"/>
                <a:gd name="connsiteX3" fmla="*/ 1373626 w 1497106"/>
                <a:gd name="connsiteY3" fmla="*/ 0 h 1234800"/>
                <a:gd name="connsiteX4" fmla="*/ 1460940 w 1497106"/>
                <a:gd name="connsiteY4" fmla="*/ 36167 h 1234800"/>
                <a:gd name="connsiteX5" fmla="*/ 1497106 w 1497106"/>
                <a:gd name="connsiteY5" fmla="*/ 123481 h 1234800"/>
                <a:gd name="connsiteX6" fmla="*/ 1497106 w 1497106"/>
                <a:gd name="connsiteY6" fmla="*/ 1111320 h 1234800"/>
                <a:gd name="connsiteX7" fmla="*/ 1460940 w 1497106"/>
                <a:gd name="connsiteY7" fmla="*/ 1198634 h 1234800"/>
                <a:gd name="connsiteX8" fmla="*/ 1373626 w 1497106"/>
                <a:gd name="connsiteY8" fmla="*/ 1234800 h 1234800"/>
                <a:gd name="connsiteX9" fmla="*/ 123480 w 1497106"/>
                <a:gd name="connsiteY9" fmla="*/ 1234800 h 1234800"/>
                <a:gd name="connsiteX10" fmla="*/ 36166 w 1497106"/>
                <a:gd name="connsiteY10" fmla="*/ 1198633 h 1234800"/>
                <a:gd name="connsiteX11" fmla="*/ 0 w 1497106"/>
                <a:gd name="connsiteY11" fmla="*/ 1111319 h 1234800"/>
                <a:gd name="connsiteX12" fmla="*/ 0 w 1497106"/>
                <a:gd name="connsiteY12" fmla="*/ 123480 h 123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7106" h="1234800">
                  <a:moveTo>
                    <a:pt x="0" y="123480"/>
                  </a:moveTo>
                  <a:cubicBezTo>
                    <a:pt x="0" y="90731"/>
                    <a:pt x="13010" y="59323"/>
                    <a:pt x="36167" y="36166"/>
                  </a:cubicBezTo>
                  <a:cubicBezTo>
                    <a:pt x="59324" y="13009"/>
                    <a:pt x="90732" y="0"/>
                    <a:pt x="123481" y="0"/>
                  </a:cubicBezTo>
                  <a:lnTo>
                    <a:pt x="1373626" y="0"/>
                  </a:lnTo>
                  <a:cubicBezTo>
                    <a:pt x="1406375" y="0"/>
                    <a:pt x="1437783" y="13010"/>
                    <a:pt x="1460940" y="36167"/>
                  </a:cubicBezTo>
                  <a:cubicBezTo>
                    <a:pt x="1484097" y="59324"/>
                    <a:pt x="1497106" y="90732"/>
                    <a:pt x="1497106" y="123481"/>
                  </a:cubicBezTo>
                  <a:lnTo>
                    <a:pt x="1497106" y="1111320"/>
                  </a:lnTo>
                  <a:cubicBezTo>
                    <a:pt x="1497106" y="1144069"/>
                    <a:pt x="1484097" y="1175477"/>
                    <a:pt x="1460940" y="1198634"/>
                  </a:cubicBezTo>
                  <a:cubicBezTo>
                    <a:pt x="1437783" y="1221791"/>
                    <a:pt x="1406375" y="1234800"/>
                    <a:pt x="1373626" y="1234800"/>
                  </a:cubicBezTo>
                  <a:lnTo>
                    <a:pt x="123480" y="1234800"/>
                  </a:lnTo>
                  <a:cubicBezTo>
                    <a:pt x="90731" y="1234800"/>
                    <a:pt x="59323" y="1221790"/>
                    <a:pt x="36166" y="1198633"/>
                  </a:cubicBezTo>
                  <a:cubicBezTo>
                    <a:pt x="13009" y="1175476"/>
                    <a:pt x="0" y="1144068"/>
                    <a:pt x="0" y="1111319"/>
                  </a:cubicBezTo>
                  <a:lnTo>
                    <a:pt x="0" y="12348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749949"/>
                <a:satOff val="-69162"/>
                <a:lumOff val="3859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991" tIns="321591" rIns="56991" bIns="56991" numCol="1" spcCol="1270" anchor="t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500" kern="1200" dirty="0" smtClean="0"/>
                <a:t>Release for supply</a:t>
              </a:r>
              <a:endParaRPr lang="en-AU" sz="15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183810" y="2877742"/>
              <a:ext cx="1330761" cy="529200"/>
            </a:xfrm>
            <a:custGeom>
              <a:avLst/>
              <a:gdLst>
                <a:gd name="connsiteX0" fmla="*/ 0 w 1330761"/>
                <a:gd name="connsiteY0" fmla="*/ 52920 h 529200"/>
                <a:gd name="connsiteX1" fmla="*/ 15500 w 1330761"/>
                <a:gd name="connsiteY1" fmla="*/ 15500 h 529200"/>
                <a:gd name="connsiteX2" fmla="*/ 52920 w 1330761"/>
                <a:gd name="connsiteY2" fmla="*/ 0 h 529200"/>
                <a:gd name="connsiteX3" fmla="*/ 1277841 w 1330761"/>
                <a:gd name="connsiteY3" fmla="*/ 0 h 529200"/>
                <a:gd name="connsiteX4" fmla="*/ 1315261 w 1330761"/>
                <a:gd name="connsiteY4" fmla="*/ 15500 h 529200"/>
                <a:gd name="connsiteX5" fmla="*/ 1330761 w 1330761"/>
                <a:gd name="connsiteY5" fmla="*/ 52920 h 529200"/>
                <a:gd name="connsiteX6" fmla="*/ 1330761 w 1330761"/>
                <a:gd name="connsiteY6" fmla="*/ 476280 h 529200"/>
                <a:gd name="connsiteX7" fmla="*/ 1315261 w 1330761"/>
                <a:gd name="connsiteY7" fmla="*/ 513700 h 529200"/>
                <a:gd name="connsiteX8" fmla="*/ 1277841 w 1330761"/>
                <a:gd name="connsiteY8" fmla="*/ 529200 h 529200"/>
                <a:gd name="connsiteX9" fmla="*/ 52920 w 1330761"/>
                <a:gd name="connsiteY9" fmla="*/ 529200 h 529200"/>
                <a:gd name="connsiteX10" fmla="*/ 15500 w 1330761"/>
                <a:gd name="connsiteY10" fmla="*/ 513700 h 529200"/>
                <a:gd name="connsiteX11" fmla="*/ 0 w 1330761"/>
                <a:gd name="connsiteY11" fmla="*/ 476280 h 529200"/>
                <a:gd name="connsiteX12" fmla="*/ 0 w 1330761"/>
                <a:gd name="connsiteY12" fmla="*/ 52920 h 52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0761" h="529200">
                  <a:moveTo>
                    <a:pt x="0" y="52920"/>
                  </a:moveTo>
                  <a:cubicBezTo>
                    <a:pt x="0" y="38885"/>
                    <a:pt x="5576" y="25424"/>
                    <a:pt x="15500" y="15500"/>
                  </a:cubicBezTo>
                  <a:cubicBezTo>
                    <a:pt x="25424" y="5576"/>
                    <a:pt x="38885" y="0"/>
                    <a:pt x="52920" y="0"/>
                  </a:cubicBezTo>
                  <a:lnTo>
                    <a:pt x="1277841" y="0"/>
                  </a:lnTo>
                  <a:cubicBezTo>
                    <a:pt x="1291876" y="0"/>
                    <a:pt x="1305337" y="5576"/>
                    <a:pt x="1315261" y="15500"/>
                  </a:cubicBezTo>
                  <a:cubicBezTo>
                    <a:pt x="1325185" y="25424"/>
                    <a:pt x="1330761" y="38885"/>
                    <a:pt x="1330761" y="52920"/>
                  </a:cubicBezTo>
                  <a:lnTo>
                    <a:pt x="1330761" y="476280"/>
                  </a:lnTo>
                  <a:cubicBezTo>
                    <a:pt x="1330761" y="490315"/>
                    <a:pt x="1325186" y="503776"/>
                    <a:pt x="1315261" y="513700"/>
                  </a:cubicBezTo>
                  <a:cubicBezTo>
                    <a:pt x="1305337" y="523624"/>
                    <a:pt x="1291876" y="529200"/>
                    <a:pt x="1277841" y="529200"/>
                  </a:cubicBezTo>
                  <a:lnTo>
                    <a:pt x="52920" y="529200"/>
                  </a:lnTo>
                  <a:cubicBezTo>
                    <a:pt x="38885" y="529200"/>
                    <a:pt x="25424" y="523624"/>
                    <a:pt x="15500" y="513700"/>
                  </a:cubicBezTo>
                  <a:cubicBezTo>
                    <a:pt x="5576" y="503776"/>
                    <a:pt x="0" y="490315"/>
                    <a:pt x="0" y="476280"/>
                  </a:cubicBezTo>
                  <a:lnTo>
                    <a:pt x="0" y="5292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749949"/>
                <a:satOff val="-69162"/>
                <a:lumOff val="38598"/>
                <a:alphaOff val="0"/>
              </a:schemeClr>
            </a:fillRef>
            <a:effectRef idx="0">
              <a:schemeClr val="accent2">
                <a:shade val="80000"/>
                <a:hueOff val="749949"/>
                <a:satOff val="-69162"/>
                <a:lumOff val="3859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360" tIns="30740" rIns="38360" bIns="307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b="1" kern="1200" dirty="0" smtClean="0"/>
                <a:t>Company D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b="1" kern="1200" dirty="0" smtClean="0"/>
                <a:t>Australia</a:t>
              </a:r>
              <a:endParaRPr lang="en-AU" sz="1200" b="1" kern="1200" dirty="0"/>
            </a:p>
          </p:txBody>
        </p:sp>
      </p:grpSp>
      <p:sp>
        <p:nvSpPr>
          <p:cNvPr id="5" name="Content Placeholder 3"/>
          <p:cNvSpPr>
            <a:spLocks noGrp="1"/>
          </p:cNvSpPr>
          <p:nvPr>
            <p:ph sz="half" idx="13"/>
          </p:nvPr>
        </p:nvSpPr>
        <p:spPr>
          <a:xfrm>
            <a:off x="467544" y="1635646"/>
            <a:ext cx="8208912" cy="792088"/>
          </a:xfrm>
          <a:solidFill>
            <a:srgbClr val="C8D88B"/>
          </a:solidFill>
        </p:spPr>
        <p:txBody>
          <a:bodyPr>
            <a:noAutofit/>
          </a:bodyPr>
          <a:lstStyle/>
          <a:p>
            <a:pPr marL="180975" indent="0">
              <a:spcBef>
                <a:spcPts val="600"/>
              </a:spcBef>
            </a:pPr>
            <a:r>
              <a:rPr lang="en-AU" sz="1600" b="0" dirty="0" smtClean="0">
                <a:solidFill>
                  <a:srgbClr val="002060"/>
                </a:solidFill>
              </a:rPr>
              <a:t>The manufacturing process for medicines may occur in stages. In the following real world example, an over-the-counter medicine may be handled by four different companies across three countries before it reaches the market. </a:t>
            </a:r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502" y="700683"/>
            <a:ext cx="8280920" cy="540060"/>
          </a:xfrm>
        </p:spPr>
        <p:txBody>
          <a:bodyPr>
            <a:noAutofit/>
          </a:bodyPr>
          <a:lstStyle/>
          <a:p>
            <a:r>
              <a:rPr lang="en-AU" sz="3000" dirty="0" smtClean="0"/>
              <a:t>Multi-step manufacturing process</a:t>
            </a:r>
            <a:br>
              <a:rPr lang="en-AU" sz="3000" dirty="0" smtClean="0"/>
            </a:br>
            <a:r>
              <a:rPr lang="en-AU" sz="2400" dirty="0" smtClean="0">
                <a:solidFill>
                  <a:srgbClr val="002060"/>
                </a:solidFill>
              </a:rPr>
              <a:t>Example of a prescription medicine</a:t>
            </a:r>
            <a:endParaRPr lang="en-AU" sz="24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FCB-C193-47C7-BA9B-8925BE36D90A}" type="slidenum">
              <a:rPr lang="en-AU" smtClean="0"/>
              <a:pPr/>
              <a:t>19</a:t>
            </a:fld>
            <a:endParaRPr lang="en-AU"/>
          </a:p>
        </p:txBody>
      </p:sp>
      <p:sp>
        <p:nvSpPr>
          <p:cNvPr id="18" name="Content Placeholder 3"/>
          <p:cNvSpPr>
            <a:spLocks noGrp="1"/>
          </p:cNvSpPr>
          <p:nvPr>
            <p:ph sz="half" idx="13"/>
          </p:nvPr>
        </p:nvSpPr>
        <p:spPr>
          <a:xfrm>
            <a:off x="467544" y="1635646"/>
            <a:ext cx="8208912" cy="864096"/>
          </a:xfrm>
          <a:solidFill>
            <a:srgbClr val="C8D88B"/>
          </a:solidFill>
        </p:spPr>
        <p:txBody>
          <a:bodyPr>
            <a:noAutofit/>
          </a:bodyPr>
          <a:lstStyle/>
          <a:p>
            <a:pPr marL="180975" indent="0">
              <a:spcBef>
                <a:spcPts val="600"/>
              </a:spcBef>
            </a:pPr>
            <a:r>
              <a:rPr lang="en-AU" sz="1800" b="0" dirty="0" smtClean="0">
                <a:solidFill>
                  <a:srgbClr val="002060"/>
                </a:solidFill>
              </a:rPr>
              <a:t>Company A – in Pennsylvania, USA – may complete every stage of the manufacturing process OR it may only manufacture the active ingredient, with the following stages being completed in one of a number of alternative sites </a:t>
            </a:r>
            <a:endParaRPr lang="en-AU" sz="1900" b="0" dirty="0" smtClean="0">
              <a:solidFill>
                <a:srgbClr val="002060"/>
              </a:solidFill>
            </a:endParaRPr>
          </a:p>
          <a:p>
            <a:endParaRPr lang="en-AU" dirty="0" smtClean="0"/>
          </a:p>
          <a:p>
            <a:endParaRPr lang="en-AU" dirty="0"/>
          </a:p>
        </p:txBody>
      </p:sp>
      <p:grpSp>
        <p:nvGrpSpPr>
          <p:cNvPr id="13" name="Group 12"/>
          <p:cNvGrpSpPr/>
          <p:nvPr/>
        </p:nvGrpSpPr>
        <p:grpSpPr>
          <a:xfrm>
            <a:off x="438013" y="2715766"/>
            <a:ext cx="8238443" cy="2160239"/>
            <a:chOff x="395536" y="2643758"/>
            <a:chExt cx="8238443" cy="2160239"/>
          </a:xfrm>
        </p:grpSpPr>
        <p:sp>
          <p:nvSpPr>
            <p:cNvPr id="21" name="Freeform 20"/>
            <p:cNvSpPr/>
            <p:nvPr/>
          </p:nvSpPr>
          <p:spPr>
            <a:xfrm>
              <a:off x="611560" y="3058726"/>
              <a:ext cx="1626279" cy="1745271"/>
            </a:xfrm>
            <a:custGeom>
              <a:avLst/>
              <a:gdLst>
                <a:gd name="connsiteX0" fmla="*/ 0 w 1626279"/>
                <a:gd name="connsiteY0" fmla="*/ 134134 h 1341340"/>
                <a:gd name="connsiteX1" fmla="*/ 39287 w 1626279"/>
                <a:gd name="connsiteY1" fmla="*/ 39287 h 1341340"/>
                <a:gd name="connsiteX2" fmla="*/ 134134 w 1626279"/>
                <a:gd name="connsiteY2" fmla="*/ 0 h 1341340"/>
                <a:gd name="connsiteX3" fmla="*/ 1492145 w 1626279"/>
                <a:gd name="connsiteY3" fmla="*/ 0 h 1341340"/>
                <a:gd name="connsiteX4" fmla="*/ 1586992 w 1626279"/>
                <a:gd name="connsiteY4" fmla="*/ 39287 h 1341340"/>
                <a:gd name="connsiteX5" fmla="*/ 1626279 w 1626279"/>
                <a:gd name="connsiteY5" fmla="*/ 134134 h 1341340"/>
                <a:gd name="connsiteX6" fmla="*/ 1626279 w 1626279"/>
                <a:gd name="connsiteY6" fmla="*/ 1207206 h 1341340"/>
                <a:gd name="connsiteX7" fmla="*/ 1586992 w 1626279"/>
                <a:gd name="connsiteY7" fmla="*/ 1302053 h 1341340"/>
                <a:gd name="connsiteX8" fmla="*/ 1492145 w 1626279"/>
                <a:gd name="connsiteY8" fmla="*/ 1341340 h 1341340"/>
                <a:gd name="connsiteX9" fmla="*/ 134134 w 1626279"/>
                <a:gd name="connsiteY9" fmla="*/ 1341340 h 1341340"/>
                <a:gd name="connsiteX10" fmla="*/ 39287 w 1626279"/>
                <a:gd name="connsiteY10" fmla="*/ 1302053 h 1341340"/>
                <a:gd name="connsiteX11" fmla="*/ 0 w 1626279"/>
                <a:gd name="connsiteY11" fmla="*/ 1207206 h 1341340"/>
                <a:gd name="connsiteX12" fmla="*/ 0 w 1626279"/>
                <a:gd name="connsiteY12" fmla="*/ 134134 h 1341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6279" h="1341340">
                  <a:moveTo>
                    <a:pt x="0" y="134134"/>
                  </a:moveTo>
                  <a:cubicBezTo>
                    <a:pt x="0" y="98559"/>
                    <a:pt x="14132" y="64442"/>
                    <a:pt x="39287" y="39287"/>
                  </a:cubicBezTo>
                  <a:cubicBezTo>
                    <a:pt x="64442" y="14132"/>
                    <a:pt x="98560" y="0"/>
                    <a:pt x="134134" y="0"/>
                  </a:cubicBezTo>
                  <a:lnTo>
                    <a:pt x="1492145" y="0"/>
                  </a:lnTo>
                  <a:cubicBezTo>
                    <a:pt x="1527720" y="0"/>
                    <a:pt x="1561837" y="14132"/>
                    <a:pt x="1586992" y="39287"/>
                  </a:cubicBezTo>
                  <a:cubicBezTo>
                    <a:pt x="1612147" y="64442"/>
                    <a:pt x="1626279" y="98560"/>
                    <a:pt x="1626279" y="134134"/>
                  </a:cubicBezTo>
                  <a:lnTo>
                    <a:pt x="1626279" y="1207206"/>
                  </a:lnTo>
                  <a:cubicBezTo>
                    <a:pt x="1626279" y="1242781"/>
                    <a:pt x="1612147" y="1276898"/>
                    <a:pt x="1586992" y="1302053"/>
                  </a:cubicBezTo>
                  <a:cubicBezTo>
                    <a:pt x="1561837" y="1327208"/>
                    <a:pt x="1527719" y="1341340"/>
                    <a:pt x="1492145" y="1341340"/>
                  </a:cubicBezTo>
                  <a:lnTo>
                    <a:pt x="134134" y="1341340"/>
                  </a:lnTo>
                  <a:cubicBezTo>
                    <a:pt x="98559" y="1341340"/>
                    <a:pt x="64442" y="1327208"/>
                    <a:pt x="39287" y="1302053"/>
                  </a:cubicBezTo>
                  <a:cubicBezTo>
                    <a:pt x="14132" y="1276898"/>
                    <a:pt x="0" y="1242780"/>
                    <a:pt x="0" y="1207206"/>
                  </a:cubicBezTo>
                  <a:lnTo>
                    <a:pt x="0" y="134134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1348" tIns="61348" rIns="61348" bIns="348778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AU" sz="1600" kern="1200" dirty="0" smtClean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AU" sz="1600" kern="1200" dirty="0" smtClean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600" kern="1200" dirty="0" smtClean="0"/>
                <a:t>Manufacture of dosage form</a:t>
              </a:r>
              <a:endParaRPr lang="en-AU" sz="1600" kern="1200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95536" y="2643758"/>
              <a:ext cx="1445581" cy="778835"/>
            </a:xfrm>
            <a:custGeom>
              <a:avLst/>
              <a:gdLst>
                <a:gd name="connsiteX0" fmla="*/ 0 w 1445581"/>
                <a:gd name="connsiteY0" fmla="*/ 57486 h 574860"/>
                <a:gd name="connsiteX1" fmla="*/ 16837 w 1445581"/>
                <a:gd name="connsiteY1" fmla="*/ 16837 h 574860"/>
                <a:gd name="connsiteX2" fmla="*/ 57486 w 1445581"/>
                <a:gd name="connsiteY2" fmla="*/ 0 h 574860"/>
                <a:gd name="connsiteX3" fmla="*/ 1388095 w 1445581"/>
                <a:gd name="connsiteY3" fmla="*/ 0 h 574860"/>
                <a:gd name="connsiteX4" fmla="*/ 1428744 w 1445581"/>
                <a:gd name="connsiteY4" fmla="*/ 16837 h 574860"/>
                <a:gd name="connsiteX5" fmla="*/ 1445581 w 1445581"/>
                <a:gd name="connsiteY5" fmla="*/ 57486 h 574860"/>
                <a:gd name="connsiteX6" fmla="*/ 1445581 w 1445581"/>
                <a:gd name="connsiteY6" fmla="*/ 517374 h 574860"/>
                <a:gd name="connsiteX7" fmla="*/ 1428744 w 1445581"/>
                <a:gd name="connsiteY7" fmla="*/ 558023 h 574860"/>
                <a:gd name="connsiteX8" fmla="*/ 1388095 w 1445581"/>
                <a:gd name="connsiteY8" fmla="*/ 574860 h 574860"/>
                <a:gd name="connsiteX9" fmla="*/ 57486 w 1445581"/>
                <a:gd name="connsiteY9" fmla="*/ 574860 h 574860"/>
                <a:gd name="connsiteX10" fmla="*/ 16837 w 1445581"/>
                <a:gd name="connsiteY10" fmla="*/ 558023 h 574860"/>
                <a:gd name="connsiteX11" fmla="*/ 0 w 1445581"/>
                <a:gd name="connsiteY11" fmla="*/ 517374 h 574860"/>
                <a:gd name="connsiteX12" fmla="*/ 0 w 1445581"/>
                <a:gd name="connsiteY12" fmla="*/ 57486 h 57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45581" h="574860">
                  <a:moveTo>
                    <a:pt x="0" y="57486"/>
                  </a:moveTo>
                  <a:cubicBezTo>
                    <a:pt x="0" y="42240"/>
                    <a:pt x="6057" y="27618"/>
                    <a:pt x="16837" y="16837"/>
                  </a:cubicBezTo>
                  <a:cubicBezTo>
                    <a:pt x="27618" y="6056"/>
                    <a:pt x="42240" y="0"/>
                    <a:pt x="57486" y="0"/>
                  </a:cubicBezTo>
                  <a:lnTo>
                    <a:pt x="1388095" y="0"/>
                  </a:lnTo>
                  <a:cubicBezTo>
                    <a:pt x="1403341" y="0"/>
                    <a:pt x="1417963" y="6057"/>
                    <a:pt x="1428744" y="16837"/>
                  </a:cubicBezTo>
                  <a:cubicBezTo>
                    <a:pt x="1439525" y="27618"/>
                    <a:pt x="1445581" y="42240"/>
                    <a:pt x="1445581" y="57486"/>
                  </a:cubicBezTo>
                  <a:lnTo>
                    <a:pt x="1445581" y="517374"/>
                  </a:lnTo>
                  <a:cubicBezTo>
                    <a:pt x="1445581" y="532620"/>
                    <a:pt x="1439524" y="547242"/>
                    <a:pt x="1428744" y="558023"/>
                  </a:cubicBezTo>
                  <a:cubicBezTo>
                    <a:pt x="1417963" y="568804"/>
                    <a:pt x="1403341" y="574860"/>
                    <a:pt x="1388095" y="574860"/>
                  </a:cubicBezTo>
                  <a:lnTo>
                    <a:pt x="57486" y="574860"/>
                  </a:lnTo>
                  <a:cubicBezTo>
                    <a:pt x="42240" y="574860"/>
                    <a:pt x="27618" y="568803"/>
                    <a:pt x="16837" y="558023"/>
                  </a:cubicBezTo>
                  <a:cubicBezTo>
                    <a:pt x="6056" y="547242"/>
                    <a:pt x="0" y="532620"/>
                    <a:pt x="0" y="517374"/>
                  </a:cubicBezTo>
                  <a:lnTo>
                    <a:pt x="0" y="5748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792" tIns="30807" rIns="37792" bIns="3080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b="1" kern="1200" dirty="0" smtClean="0"/>
                <a:t>Company A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b="1" kern="1200" dirty="0" smtClean="0"/>
                <a:t>Virginia, USA</a:t>
              </a:r>
              <a:endParaRPr lang="en-AU" sz="1200" b="1" kern="1200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743607" y="3058726"/>
              <a:ext cx="1626279" cy="1745271"/>
            </a:xfrm>
            <a:custGeom>
              <a:avLst/>
              <a:gdLst>
                <a:gd name="connsiteX0" fmla="*/ 0 w 1626279"/>
                <a:gd name="connsiteY0" fmla="*/ 134134 h 1341340"/>
                <a:gd name="connsiteX1" fmla="*/ 39287 w 1626279"/>
                <a:gd name="connsiteY1" fmla="*/ 39287 h 1341340"/>
                <a:gd name="connsiteX2" fmla="*/ 134134 w 1626279"/>
                <a:gd name="connsiteY2" fmla="*/ 0 h 1341340"/>
                <a:gd name="connsiteX3" fmla="*/ 1492145 w 1626279"/>
                <a:gd name="connsiteY3" fmla="*/ 0 h 1341340"/>
                <a:gd name="connsiteX4" fmla="*/ 1586992 w 1626279"/>
                <a:gd name="connsiteY4" fmla="*/ 39287 h 1341340"/>
                <a:gd name="connsiteX5" fmla="*/ 1626279 w 1626279"/>
                <a:gd name="connsiteY5" fmla="*/ 134134 h 1341340"/>
                <a:gd name="connsiteX6" fmla="*/ 1626279 w 1626279"/>
                <a:gd name="connsiteY6" fmla="*/ 1207206 h 1341340"/>
                <a:gd name="connsiteX7" fmla="*/ 1586992 w 1626279"/>
                <a:gd name="connsiteY7" fmla="*/ 1302053 h 1341340"/>
                <a:gd name="connsiteX8" fmla="*/ 1492145 w 1626279"/>
                <a:gd name="connsiteY8" fmla="*/ 1341340 h 1341340"/>
                <a:gd name="connsiteX9" fmla="*/ 134134 w 1626279"/>
                <a:gd name="connsiteY9" fmla="*/ 1341340 h 1341340"/>
                <a:gd name="connsiteX10" fmla="*/ 39287 w 1626279"/>
                <a:gd name="connsiteY10" fmla="*/ 1302053 h 1341340"/>
                <a:gd name="connsiteX11" fmla="*/ 0 w 1626279"/>
                <a:gd name="connsiteY11" fmla="*/ 1207206 h 1341340"/>
                <a:gd name="connsiteX12" fmla="*/ 0 w 1626279"/>
                <a:gd name="connsiteY12" fmla="*/ 134134 h 1341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6279" h="1341340">
                  <a:moveTo>
                    <a:pt x="0" y="134134"/>
                  </a:moveTo>
                  <a:cubicBezTo>
                    <a:pt x="0" y="98559"/>
                    <a:pt x="14132" y="64442"/>
                    <a:pt x="39287" y="39287"/>
                  </a:cubicBezTo>
                  <a:cubicBezTo>
                    <a:pt x="64442" y="14132"/>
                    <a:pt x="98560" y="0"/>
                    <a:pt x="134134" y="0"/>
                  </a:cubicBezTo>
                  <a:lnTo>
                    <a:pt x="1492145" y="0"/>
                  </a:lnTo>
                  <a:cubicBezTo>
                    <a:pt x="1527720" y="0"/>
                    <a:pt x="1561837" y="14132"/>
                    <a:pt x="1586992" y="39287"/>
                  </a:cubicBezTo>
                  <a:cubicBezTo>
                    <a:pt x="1612147" y="64442"/>
                    <a:pt x="1626279" y="98560"/>
                    <a:pt x="1626279" y="134134"/>
                  </a:cubicBezTo>
                  <a:lnTo>
                    <a:pt x="1626279" y="1207206"/>
                  </a:lnTo>
                  <a:cubicBezTo>
                    <a:pt x="1626279" y="1242781"/>
                    <a:pt x="1612147" y="1276898"/>
                    <a:pt x="1586992" y="1302053"/>
                  </a:cubicBezTo>
                  <a:cubicBezTo>
                    <a:pt x="1561837" y="1327208"/>
                    <a:pt x="1527719" y="1341340"/>
                    <a:pt x="1492145" y="1341340"/>
                  </a:cubicBezTo>
                  <a:lnTo>
                    <a:pt x="134134" y="1341340"/>
                  </a:lnTo>
                  <a:cubicBezTo>
                    <a:pt x="98559" y="1341340"/>
                    <a:pt x="64442" y="1327208"/>
                    <a:pt x="39287" y="1302053"/>
                  </a:cubicBezTo>
                  <a:cubicBezTo>
                    <a:pt x="14132" y="1276898"/>
                    <a:pt x="0" y="1242780"/>
                    <a:pt x="0" y="1207206"/>
                  </a:cubicBezTo>
                  <a:lnTo>
                    <a:pt x="0" y="134134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249983"/>
                <a:satOff val="-23054"/>
                <a:lumOff val="1286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1348" tIns="348778" rIns="61348" bIns="61348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AU" sz="1600" kern="1200" dirty="0" smtClean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600" kern="1200" dirty="0" smtClean="0"/>
                <a:t>Secondary packaging</a:t>
              </a:r>
              <a:endParaRPr lang="en-AU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600" kern="1200" dirty="0" smtClean="0"/>
                <a:t>Release for supply</a:t>
              </a:r>
              <a:endParaRPr lang="en-AU" sz="1600" kern="1200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411760" y="2643758"/>
              <a:ext cx="1445581" cy="777600"/>
            </a:xfrm>
            <a:custGeom>
              <a:avLst/>
              <a:gdLst>
                <a:gd name="connsiteX0" fmla="*/ 0 w 1445581"/>
                <a:gd name="connsiteY0" fmla="*/ 57486 h 574860"/>
                <a:gd name="connsiteX1" fmla="*/ 16837 w 1445581"/>
                <a:gd name="connsiteY1" fmla="*/ 16837 h 574860"/>
                <a:gd name="connsiteX2" fmla="*/ 57486 w 1445581"/>
                <a:gd name="connsiteY2" fmla="*/ 0 h 574860"/>
                <a:gd name="connsiteX3" fmla="*/ 1388095 w 1445581"/>
                <a:gd name="connsiteY3" fmla="*/ 0 h 574860"/>
                <a:gd name="connsiteX4" fmla="*/ 1428744 w 1445581"/>
                <a:gd name="connsiteY4" fmla="*/ 16837 h 574860"/>
                <a:gd name="connsiteX5" fmla="*/ 1445581 w 1445581"/>
                <a:gd name="connsiteY5" fmla="*/ 57486 h 574860"/>
                <a:gd name="connsiteX6" fmla="*/ 1445581 w 1445581"/>
                <a:gd name="connsiteY6" fmla="*/ 517374 h 574860"/>
                <a:gd name="connsiteX7" fmla="*/ 1428744 w 1445581"/>
                <a:gd name="connsiteY7" fmla="*/ 558023 h 574860"/>
                <a:gd name="connsiteX8" fmla="*/ 1388095 w 1445581"/>
                <a:gd name="connsiteY8" fmla="*/ 574860 h 574860"/>
                <a:gd name="connsiteX9" fmla="*/ 57486 w 1445581"/>
                <a:gd name="connsiteY9" fmla="*/ 574860 h 574860"/>
                <a:gd name="connsiteX10" fmla="*/ 16837 w 1445581"/>
                <a:gd name="connsiteY10" fmla="*/ 558023 h 574860"/>
                <a:gd name="connsiteX11" fmla="*/ 0 w 1445581"/>
                <a:gd name="connsiteY11" fmla="*/ 517374 h 574860"/>
                <a:gd name="connsiteX12" fmla="*/ 0 w 1445581"/>
                <a:gd name="connsiteY12" fmla="*/ 57486 h 57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45581" h="574860">
                  <a:moveTo>
                    <a:pt x="0" y="57486"/>
                  </a:moveTo>
                  <a:cubicBezTo>
                    <a:pt x="0" y="42240"/>
                    <a:pt x="6057" y="27618"/>
                    <a:pt x="16837" y="16837"/>
                  </a:cubicBezTo>
                  <a:cubicBezTo>
                    <a:pt x="27618" y="6056"/>
                    <a:pt x="42240" y="0"/>
                    <a:pt x="57486" y="0"/>
                  </a:cubicBezTo>
                  <a:lnTo>
                    <a:pt x="1388095" y="0"/>
                  </a:lnTo>
                  <a:cubicBezTo>
                    <a:pt x="1403341" y="0"/>
                    <a:pt x="1417963" y="6057"/>
                    <a:pt x="1428744" y="16837"/>
                  </a:cubicBezTo>
                  <a:cubicBezTo>
                    <a:pt x="1439525" y="27618"/>
                    <a:pt x="1445581" y="42240"/>
                    <a:pt x="1445581" y="57486"/>
                  </a:cubicBezTo>
                  <a:lnTo>
                    <a:pt x="1445581" y="517374"/>
                  </a:lnTo>
                  <a:cubicBezTo>
                    <a:pt x="1445581" y="532620"/>
                    <a:pt x="1439524" y="547242"/>
                    <a:pt x="1428744" y="558023"/>
                  </a:cubicBezTo>
                  <a:cubicBezTo>
                    <a:pt x="1417963" y="568804"/>
                    <a:pt x="1403341" y="574860"/>
                    <a:pt x="1388095" y="574860"/>
                  </a:cubicBezTo>
                  <a:lnTo>
                    <a:pt x="57486" y="574860"/>
                  </a:lnTo>
                  <a:cubicBezTo>
                    <a:pt x="42240" y="574860"/>
                    <a:pt x="27618" y="568803"/>
                    <a:pt x="16837" y="558023"/>
                  </a:cubicBezTo>
                  <a:cubicBezTo>
                    <a:pt x="6056" y="547242"/>
                    <a:pt x="0" y="532620"/>
                    <a:pt x="0" y="517374"/>
                  </a:cubicBezTo>
                  <a:lnTo>
                    <a:pt x="0" y="5748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249983"/>
                <a:satOff val="-23054"/>
                <a:lumOff val="12866"/>
                <a:alphaOff val="0"/>
              </a:schemeClr>
            </a:fillRef>
            <a:effectRef idx="0">
              <a:schemeClr val="accent2">
                <a:shade val="80000"/>
                <a:hueOff val="249983"/>
                <a:satOff val="-23054"/>
                <a:lumOff val="1286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792" tIns="30807" rIns="37792" bIns="3080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b="1" kern="1200" dirty="0" smtClean="0"/>
                <a:t>Company B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b="1" kern="1200" dirty="0" smtClean="0"/>
                <a:t>the Netherlands</a:t>
              </a:r>
              <a:endParaRPr lang="en-AU" sz="1200" b="1" kern="1200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875653" y="3058726"/>
              <a:ext cx="1626279" cy="1745271"/>
            </a:xfrm>
            <a:custGeom>
              <a:avLst/>
              <a:gdLst>
                <a:gd name="connsiteX0" fmla="*/ 0 w 1626279"/>
                <a:gd name="connsiteY0" fmla="*/ 134134 h 1341340"/>
                <a:gd name="connsiteX1" fmla="*/ 39287 w 1626279"/>
                <a:gd name="connsiteY1" fmla="*/ 39287 h 1341340"/>
                <a:gd name="connsiteX2" fmla="*/ 134134 w 1626279"/>
                <a:gd name="connsiteY2" fmla="*/ 0 h 1341340"/>
                <a:gd name="connsiteX3" fmla="*/ 1492145 w 1626279"/>
                <a:gd name="connsiteY3" fmla="*/ 0 h 1341340"/>
                <a:gd name="connsiteX4" fmla="*/ 1586992 w 1626279"/>
                <a:gd name="connsiteY4" fmla="*/ 39287 h 1341340"/>
                <a:gd name="connsiteX5" fmla="*/ 1626279 w 1626279"/>
                <a:gd name="connsiteY5" fmla="*/ 134134 h 1341340"/>
                <a:gd name="connsiteX6" fmla="*/ 1626279 w 1626279"/>
                <a:gd name="connsiteY6" fmla="*/ 1207206 h 1341340"/>
                <a:gd name="connsiteX7" fmla="*/ 1586992 w 1626279"/>
                <a:gd name="connsiteY7" fmla="*/ 1302053 h 1341340"/>
                <a:gd name="connsiteX8" fmla="*/ 1492145 w 1626279"/>
                <a:gd name="connsiteY8" fmla="*/ 1341340 h 1341340"/>
                <a:gd name="connsiteX9" fmla="*/ 134134 w 1626279"/>
                <a:gd name="connsiteY9" fmla="*/ 1341340 h 1341340"/>
                <a:gd name="connsiteX10" fmla="*/ 39287 w 1626279"/>
                <a:gd name="connsiteY10" fmla="*/ 1302053 h 1341340"/>
                <a:gd name="connsiteX11" fmla="*/ 0 w 1626279"/>
                <a:gd name="connsiteY11" fmla="*/ 1207206 h 1341340"/>
                <a:gd name="connsiteX12" fmla="*/ 0 w 1626279"/>
                <a:gd name="connsiteY12" fmla="*/ 134134 h 1341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6279" h="1341340">
                  <a:moveTo>
                    <a:pt x="0" y="134134"/>
                  </a:moveTo>
                  <a:cubicBezTo>
                    <a:pt x="0" y="98559"/>
                    <a:pt x="14132" y="64442"/>
                    <a:pt x="39287" y="39287"/>
                  </a:cubicBezTo>
                  <a:cubicBezTo>
                    <a:pt x="64442" y="14132"/>
                    <a:pt x="98560" y="0"/>
                    <a:pt x="134134" y="0"/>
                  </a:cubicBezTo>
                  <a:lnTo>
                    <a:pt x="1492145" y="0"/>
                  </a:lnTo>
                  <a:cubicBezTo>
                    <a:pt x="1527720" y="0"/>
                    <a:pt x="1561837" y="14132"/>
                    <a:pt x="1586992" y="39287"/>
                  </a:cubicBezTo>
                  <a:cubicBezTo>
                    <a:pt x="1612147" y="64442"/>
                    <a:pt x="1626279" y="98560"/>
                    <a:pt x="1626279" y="134134"/>
                  </a:cubicBezTo>
                  <a:lnTo>
                    <a:pt x="1626279" y="1207206"/>
                  </a:lnTo>
                  <a:cubicBezTo>
                    <a:pt x="1626279" y="1242781"/>
                    <a:pt x="1612147" y="1276898"/>
                    <a:pt x="1586992" y="1302053"/>
                  </a:cubicBezTo>
                  <a:cubicBezTo>
                    <a:pt x="1561837" y="1327208"/>
                    <a:pt x="1527719" y="1341340"/>
                    <a:pt x="1492145" y="1341340"/>
                  </a:cubicBezTo>
                  <a:lnTo>
                    <a:pt x="134134" y="1341340"/>
                  </a:lnTo>
                  <a:cubicBezTo>
                    <a:pt x="98559" y="1341340"/>
                    <a:pt x="64442" y="1327208"/>
                    <a:pt x="39287" y="1302053"/>
                  </a:cubicBezTo>
                  <a:cubicBezTo>
                    <a:pt x="14132" y="1276898"/>
                    <a:pt x="0" y="1242780"/>
                    <a:pt x="0" y="1207206"/>
                  </a:cubicBezTo>
                  <a:lnTo>
                    <a:pt x="0" y="134134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499966"/>
                <a:satOff val="-46108"/>
                <a:lumOff val="2573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1348" tIns="61348" rIns="61348" bIns="348778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AU" sz="1600" kern="1200" dirty="0" smtClean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AU" sz="1600" kern="1200" dirty="0" smtClean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600" kern="1200" dirty="0" smtClean="0"/>
                <a:t>Secondary packaging</a:t>
              </a:r>
              <a:endParaRPr lang="en-AU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600" kern="1200" dirty="0" smtClean="0"/>
                <a:t>Release for supply</a:t>
              </a:r>
              <a:endParaRPr lang="en-AU" sz="1600" kern="1200" dirty="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499992" y="2643758"/>
              <a:ext cx="1445581" cy="777600"/>
            </a:xfrm>
            <a:custGeom>
              <a:avLst/>
              <a:gdLst>
                <a:gd name="connsiteX0" fmla="*/ 0 w 1445581"/>
                <a:gd name="connsiteY0" fmla="*/ 57486 h 574860"/>
                <a:gd name="connsiteX1" fmla="*/ 16837 w 1445581"/>
                <a:gd name="connsiteY1" fmla="*/ 16837 h 574860"/>
                <a:gd name="connsiteX2" fmla="*/ 57486 w 1445581"/>
                <a:gd name="connsiteY2" fmla="*/ 0 h 574860"/>
                <a:gd name="connsiteX3" fmla="*/ 1388095 w 1445581"/>
                <a:gd name="connsiteY3" fmla="*/ 0 h 574860"/>
                <a:gd name="connsiteX4" fmla="*/ 1428744 w 1445581"/>
                <a:gd name="connsiteY4" fmla="*/ 16837 h 574860"/>
                <a:gd name="connsiteX5" fmla="*/ 1445581 w 1445581"/>
                <a:gd name="connsiteY5" fmla="*/ 57486 h 574860"/>
                <a:gd name="connsiteX6" fmla="*/ 1445581 w 1445581"/>
                <a:gd name="connsiteY6" fmla="*/ 517374 h 574860"/>
                <a:gd name="connsiteX7" fmla="*/ 1428744 w 1445581"/>
                <a:gd name="connsiteY7" fmla="*/ 558023 h 574860"/>
                <a:gd name="connsiteX8" fmla="*/ 1388095 w 1445581"/>
                <a:gd name="connsiteY8" fmla="*/ 574860 h 574860"/>
                <a:gd name="connsiteX9" fmla="*/ 57486 w 1445581"/>
                <a:gd name="connsiteY9" fmla="*/ 574860 h 574860"/>
                <a:gd name="connsiteX10" fmla="*/ 16837 w 1445581"/>
                <a:gd name="connsiteY10" fmla="*/ 558023 h 574860"/>
                <a:gd name="connsiteX11" fmla="*/ 0 w 1445581"/>
                <a:gd name="connsiteY11" fmla="*/ 517374 h 574860"/>
                <a:gd name="connsiteX12" fmla="*/ 0 w 1445581"/>
                <a:gd name="connsiteY12" fmla="*/ 57486 h 57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45581" h="574860">
                  <a:moveTo>
                    <a:pt x="0" y="57486"/>
                  </a:moveTo>
                  <a:cubicBezTo>
                    <a:pt x="0" y="42240"/>
                    <a:pt x="6057" y="27618"/>
                    <a:pt x="16837" y="16837"/>
                  </a:cubicBezTo>
                  <a:cubicBezTo>
                    <a:pt x="27618" y="6056"/>
                    <a:pt x="42240" y="0"/>
                    <a:pt x="57486" y="0"/>
                  </a:cubicBezTo>
                  <a:lnTo>
                    <a:pt x="1388095" y="0"/>
                  </a:lnTo>
                  <a:cubicBezTo>
                    <a:pt x="1403341" y="0"/>
                    <a:pt x="1417963" y="6057"/>
                    <a:pt x="1428744" y="16837"/>
                  </a:cubicBezTo>
                  <a:cubicBezTo>
                    <a:pt x="1439525" y="27618"/>
                    <a:pt x="1445581" y="42240"/>
                    <a:pt x="1445581" y="57486"/>
                  </a:cubicBezTo>
                  <a:lnTo>
                    <a:pt x="1445581" y="517374"/>
                  </a:lnTo>
                  <a:cubicBezTo>
                    <a:pt x="1445581" y="532620"/>
                    <a:pt x="1439524" y="547242"/>
                    <a:pt x="1428744" y="558023"/>
                  </a:cubicBezTo>
                  <a:cubicBezTo>
                    <a:pt x="1417963" y="568804"/>
                    <a:pt x="1403341" y="574860"/>
                    <a:pt x="1388095" y="574860"/>
                  </a:cubicBezTo>
                  <a:lnTo>
                    <a:pt x="57486" y="574860"/>
                  </a:lnTo>
                  <a:cubicBezTo>
                    <a:pt x="42240" y="574860"/>
                    <a:pt x="27618" y="568803"/>
                    <a:pt x="16837" y="558023"/>
                  </a:cubicBezTo>
                  <a:cubicBezTo>
                    <a:pt x="6056" y="547242"/>
                    <a:pt x="0" y="532620"/>
                    <a:pt x="0" y="517374"/>
                  </a:cubicBezTo>
                  <a:lnTo>
                    <a:pt x="0" y="5748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499966"/>
                <a:satOff val="-46108"/>
                <a:lumOff val="25732"/>
                <a:alphaOff val="0"/>
              </a:schemeClr>
            </a:fillRef>
            <a:effectRef idx="0">
              <a:schemeClr val="accent2">
                <a:shade val="80000"/>
                <a:hueOff val="499966"/>
                <a:satOff val="-46108"/>
                <a:lumOff val="2573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792" tIns="30807" rIns="37792" bIns="3080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b="1" kern="1200" dirty="0" smtClean="0"/>
                <a:t>Company B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b="1" kern="1200" dirty="0" smtClean="0"/>
                <a:t>Australia</a:t>
              </a:r>
              <a:endParaRPr lang="en-AU" sz="1200" b="1" kern="1200" dirty="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007700" y="3058726"/>
              <a:ext cx="1626279" cy="1745271"/>
            </a:xfrm>
            <a:custGeom>
              <a:avLst/>
              <a:gdLst>
                <a:gd name="connsiteX0" fmla="*/ 0 w 1626279"/>
                <a:gd name="connsiteY0" fmla="*/ 134134 h 1341340"/>
                <a:gd name="connsiteX1" fmla="*/ 39287 w 1626279"/>
                <a:gd name="connsiteY1" fmla="*/ 39287 h 1341340"/>
                <a:gd name="connsiteX2" fmla="*/ 134134 w 1626279"/>
                <a:gd name="connsiteY2" fmla="*/ 0 h 1341340"/>
                <a:gd name="connsiteX3" fmla="*/ 1492145 w 1626279"/>
                <a:gd name="connsiteY3" fmla="*/ 0 h 1341340"/>
                <a:gd name="connsiteX4" fmla="*/ 1586992 w 1626279"/>
                <a:gd name="connsiteY4" fmla="*/ 39287 h 1341340"/>
                <a:gd name="connsiteX5" fmla="*/ 1626279 w 1626279"/>
                <a:gd name="connsiteY5" fmla="*/ 134134 h 1341340"/>
                <a:gd name="connsiteX6" fmla="*/ 1626279 w 1626279"/>
                <a:gd name="connsiteY6" fmla="*/ 1207206 h 1341340"/>
                <a:gd name="connsiteX7" fmla="*/ 1586992 w 1626279"/>
                <a:gd name="connsiteY7" fmla="*/ 1302053 h 1341340"/>
                <a:gd name="connsiteX8" fmla="*/ 1492145 w 1626279"/>
                <a:gd name="connsiteY8" fmla="*/ 1341340 h 1341340"/>
                <a:gd name="connsiteX9" fmla="*/ 134134 w 1626279"/>
                <a:gd name="connsiteY9" fmla="*/ 1341340 h 1341340"/>
                <a:gd name="connsiteX10" fmla="*/ 39287 w 1626279"/>
                <a:gd name="connsiteY10" fmla="*/ 1302053 h 1341340"/>
                <a:gd name="connsiteX11" fmla="*/ 0 w 1626279"/>
                <a:gd name="connsiteY11" fmla="*/ 1207206 h 1341340"/>
                <a:gd name="connsiteX12" fmla="*/ 0 w 1626279"/>
                <a:gd name="connsiteY12" fmla="*/ 134134 h 1341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6279" h="1341340">
                  <a:moveTo>
                    <a:pt x="0" y="134134"/>
                  </a:moveTo>
                  <a:cubicBezTo>
                    <a:pt x="0" y="98559"/>
                    <a:pt x="14132" y="64442"/>
                    <a:pt x="39287" y="39287"/>
                  </a:cubicBezTo>
                  <a:cubicBezTo>
                    <a:pt x="64442" y="14132"/>
                    <a:pt x="98560" y="0"/>
                    <a:pt x="134134" y="0"/>
                  </a:cubicBezTo>
                  <a:lnTo>
                    <a:pt x="1492145" y="0"/>
                  </a:lnTo>
                  <a:cubicBezTo>
                    <a:pt x="1527720" y="0"/>
                    <a:pt x="1561837" y="14132"/>
                    <a:pt x="1586992" y="39287"/>
                  </a:cubicBezTo>
                  <a:cubicBezTo>
                    <a:pt x="1612147" y="64442"/>
                    <a:pt x="1626279" y="98560"/>
                    <a:pt x="1626279" y="134134"/>
                  </a:cubicBezTo>
                  <a:lnTo>
                    <a:pt x="1626279" y="1207206"/>
                  </a:lnTo>
                  <a:cubicBezTo>
                    <a:pt x="1626279" y="1242781"/>
                    <a:pt x="1612147" y="1276898"/>
                    <a:pt x="1586992" y="1302053"/>
                  </a:cubicBezTo>
                  <a:cubicBezTo>
                    <a:pt x="1561837" y="1327208"/>
                    <a:pt x="1527719" y="1341340"/>
                    <a:pt x="1492145" y="1341340"/>
                  </a:cubicBezTo>
                  <a:lnTo>
                    <a:pt x="134134" y="1341340"/>
                  </a:lnTo>
                  <a:cubicBezTo>
                    <a:pt x="98559" y="1341340"/>
                    <a:pt x="64442" y="1327208"/>
                    <a:pt x="39287" y="1302053"/>
                  </a:cubicBezTo>
                  <a:cubicBezTo>
                    <a:pt x="14132" y="1276898"/>
                    <a:pt x="0" y="1242780"/>
                    <a:pt x="0" y="1207206"/>
                  </a:cubicBezTo>
                  <a:lnTo>
                    <a:pt x="0" y="134134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749949"/>
                <a:satOff val="-69162"/>
                <a:lumOff val="3859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1348" tIns="348778" rIns="61348" bIns="61348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AU" sz="1600" kern="1200" dirty="0" smtClean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600" kern="1200" dirty="0" smtClean="0"/>
                <a:t>Release for supply</a:t>
              </a:r>
              <a:endParaRPr lang="en-AU" sz="1600" kern="1200" dirty="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660232" y="2643758"/>
              <a:ext cx="1445581" cy="777600"/>
            </a:xfrm>
            <a:custGeom>
              <a:avLst/>
              <a:gdLst>
                <a:gd name="connsiteX0" fmla="*/ 0 w 1445581"/>
                <a:gd name="connsiteY0" fmla="*/ 57486 h 574860"/>
                <a:gd name="connsiteX1" fmla="*/ 16837 w 1445581"/>
                <a:gd name="connsiteY1" fmla="*/ 16837 h 574860"/>
                <a:gd name="connsiteX2" fmla="*/ 57486 w 1445581"/>
                <a:gd name="connsiteY2" fmla="*/ 0 h 574860"/>
                <a:gd name="connsiteX3" fmla="*/ 1388095 w 1445581"/>
                <a:gd name="connsiteY3" fmla="*/ 0 h 574860"/>
                <a:gd name="connsiteX4" fmla="*/ 1428744 w 1445581"/>
                <a:gd name="connsiteY4" fmla="*/ 16837 h 574860"/>
                <a:gd name="connsiteX5" fmla="*/ 1445581 w 1445581"/>
                <a:gd name="connsiteY5" fmla="*/ 57486 h 574860"/>
                <a:gd name="connsiteX6" fmla="*/ 1445581 w 1445581"/>
                <a:gd name="connsiteY6" fmla="*/ 517374 h 574860"/>
                <a:gd name="connsiteX7" fmla="*/ 1428744 w 1445581"/>
                <a:gd name="connsiteY7" fmla="*/ 558023 h 574860"/>
                <a:gd name="connsiteX8" fmla="*/ 1388095 w 1445581"/>
                <a:gd name="connsiteY8" fmla="*/ 574860 h 574860"/>
                <a:gd name="connsiteX9" fmla="*/ 57486 w 1445581"/>
                <a:gd name="connsiteY9" fmla="*/ 574860 h 574860"/>
                <a:gd name="connsiteX10" fmla="*/ 16837 w 1445581"/>
                <a:gd name="connsiteY10" fmla="*/ 558023 h 574860"/>
                <a:gd name="connsiteX11" fmla="*/ 0 w 1445581"/>
                <a:gd name="connsiteY11" fmla="*/ 517374 h 574860"/>
                <a:gd name="connsiteX12" fmla="*/ 0 w 1445581"/>
                <a:gd name="connsiteY12" fmla="*/ 57486 h 57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45581" h="574860">
                  <a:moveTo>
                    <a:pt x="0" y="57486"/>
                  </a:moveTo>
                  <a:cubicBezTo>
                    <a:pt x="0" y="42240"/>
                    <a:pt x="6057" y="27618"/>
                    <a:pt x="16837" y="16837"/>
                  </a:cubicBezTo>
                  <a:cubicBezTo>
                    <a:pt x="27618" y="6056"/>
                    <a:pt x="42240" y="0"/>
                    <a:pt x="57486" y="0"/>
                  </a:cubicBezTo>
                  <a:lnTo>
                    <a:pt x="1388095" y="0"/>
                  </a:lnTo>
                  <a:cubicBezTo>
                    <a:pt x="1403341" y="0"/>
                    <a:pt x="1417963" y="6057"/>
                    <a:pt x="1428744" y="16837"/>
                  </a:cubicBezTo>
                  <a:cubicBezTo>
                    <a:pt x="1439525" y="27618"/>
                    <a:pt x="1445581" y="42240"/>
                    <a:pt x="1445581" y="57486"/>
                  </a:cubicBezTo>
                  <a:lnTo>
                    <a:pt x="1445581" y="517374"/>
                  </a:lnTo>
                  <a:cubicBezTo>
                    <a:pt x="1445581" y="532620"/>
                    <a:pt x="1439524" y="547242"/>
                    <a:pt x="1428744" y="558023"/>
                  </a:cubicBezTo>
                  <a:cubicBezTo>
                    <a:pt x="1417963" y="568804"/>
                    <a:pt x="1403341" y="574860"/>
                    <a:pt x="1388095" y="574860"/>
                  </a:cubicBezTo>
                  <a:lnTo>
                    <a:pt x="57486" y="574860"/>
                  </a:lnTo>
                  <a:cubicBezTo>
                    <a:pt x="42240" y="574860"/>
                    <a:pt x="27618" y="568803"/>
                    <a:pt x="16837" y="558023"/>
                  </a:cubicBezTo>
                  <a:cubicBezTo>
                    <a:pt x="6056" y="547242"/>
                    <a:pt x="0" y="532620"/>
                    <a:pt x="0" y="517374"/>
                  </a:cubicBezTo>
                  <a:lnTo>
                    <a:pt x="0" y="5748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749949"/>
                <a:satOff val="-69162"/>
                <a:lumOff val="38598"/>
                <a:alphaOff val="0"/>
              </a:schemeClr>
            </a:fillRef>
            <a:effectRef idx="0">
              <a:schemeClr val="accent2">
                <a:shade val="80000"/>
                <a:hueOff val="749949"/>
                <a:satOff val="-69162"/>
                <a:lumOff val="3859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792" tIns="30807" rIns="37792" bIns="3080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b="1" kern="1200" dirty="0" smtClean="0"/>
                <a:t>Company C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b="1" kern="1200" dirty="0" smtClean="0"/>
                <a:t>Australia</a:t>
              </a:r>
              <a:endParaRPr lang="en-AU" sz="12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8256"/>
            <a:ext cx="6408712" cy="365342"/>
          </a:xfrm>
        </p:spPr>
        <p:txBody>
          <a:bodyPr>
            <a:noAutofit/>
          </a:bodyPr>
          <a:lstStyle/>
          <a:p>
            <a:r>
              <a:rPr lang="en-AU" sz="3000" dirty="0" smtClean="0"/>
              <a:t>Overview</a:t>
            </a:r>
            <a:endParaRPr lang="en-AU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508354"/>
            <a:ext cx="4032448" cy="1709141"/>
          </a:xfrm>
        </p:spPr>
        <p:txBody>
          <a:bodyPr/>
          <a:lstStyle/>
          <a:p>
            <a:pPr marL="342000" indent="-342000">
              <a:spcBef>
                <a:spcPts val="1200"/>
              </a:spcBef>
              <a:buFont typeface="Arial" pitchFamily="34" charset="0"/>
              <a:buChar char="•"/>
            </a:pPr>
            <a:r>
              <a:rPr lang="en-AU" sz="1800" dirty="0" smtClean="0"/>
              <a:t>Checking the quality of therapeutic goods</a:t>
            </a:r>
          </a:p>
          <a:p>
            <a:pPr marL="342000" indent="-342000">
              <a:spcBef>
                <a:spcPts val="1200"/>
              </a:spcBef>
              <a:buFont typeface="Arial" pitchFamily="34" charset="0"/>
              <a:buChar char="•"/>
            </a:pPr>
            <a:r>
              <a:rPr lang="en-AU" sz="1800" dirty="0" smtClean="0"/>
              <a:t>Higher, medium and lower risk products</a:t>
            </a:r>
          </a:p>
          <a:p>
            <a:pPr marL="342000" indent="-342000">
              <a:spcBef>
                <a:spcPts val="1200"/>
              </a:spcBef>
              <a:buFont typeface="Arial" pitchFamily="34" charset="0"/>
              <a:buChar char="•"/>
            </a:pPr>
            <a:r>
              <a:rPr lang="en-AU" sz="1800" dirty="0" smtClean="0"/>
              <a:t>The basis of Good Manufacturing Practice</a:t>
            </a:r>
          </a:p>
          <a:p>
            <a:pPr marL="342000" indent="-342000">
              <a:spcBef>
                <a:spcPts val="1200"/>
              </a:spcBef>
              <a:buFont typeface="Arial" pitchFamily="34" charset="0"/>
              <a:buChar char="•"/>
            </a:pPr>
            <a:r>
              <a:rPr lang="en-AU" sz="1800" dirty="0" smtClean="0"/>
              <a:t>Looking at the actual product</a:t>
            </a:r>
          </a:p>
          <a:p>
            <a:pPr marL="342000" indent="-342000">
              <a:spcBef>
                <a:spcPts val="1200"/>
              </a:spcBef>
              <a:buFont typeface="Arial" pitchFamily="34" charset="0"/>
              <a:buChar char="•"/>
            </a:pPr>
            <a:r>
              <a:rPr lang="en-AU" sz="1800" dirty="0" smtClean="0"/>
              <a:t>The manufacturer</a:t>
            </a:r>
          </a:p>
          <a:p>
            <a:pPr marL="342000" indent="-342000">
              <a:spcBef>
                <a:spcPts val="1200"/>
              </a:spcBef>
              <a:buFont typeface="Arial" pitchFamily="34" charset="0"/>
              <a:buChar char="•"/>
            </a:pPr>
            <a:endParaRPr lang="en-AU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FCB-C193-47C7-BA9B-8925BE36D90A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4572000" y="1489303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000" lvl="0" indent="-342000">
              <a:spcBef>
                <a:spcPts val="1200"/>
              </a:spcBef>
              <a:buFont typeface="Arial" pitchFamily="34" charset="0"/>
              <a:buChar char="•"/>
            </a:pPr>
            <a:r>
              <a:rPr lang="en-AU" dirty="0" smtClean="0">
                <a:solidFill>
                  <a:srgbClr val="FFFFFF"/>
                </a:solidFill>
              </a:rPr>
              <a:t>Inspections</a:t>
            </a:r>
          </a:p>
          <a:p>
            <a:pPr marL="712788" lvl="0" indent="-341313">
              <a:spcBef>
                <a:spcPts val="1200"/>
              </a:spcBef>
              <a:buFont typeface="Arial" pitchFamily="34" charset="0"/>
              <a:buChar char="−"/>
            </a:pPr>
            <a:r>
              <a:rPr lang="en-AU" dirty="0" smtClean="0">
                <a:solidFill>
                  <a:srgbClr val="FFFFFF"/>
                </a:solidFill>
              </a:rPr>
              <a:t>Australian manufacturers</a:t>
            </a:r>
          </a:p>
          <a:p>
            <a:pPr marL="712788" lvl="0" indent="-341313">
              <a:spcBef>
                <a:spcPts val="1200"/>
              </a:spcBef>
              <a:buFont typeface="Arial" pitchFamily="34" charset="0"/>
              <a:buChar char="−"/>
            </a:pPr>
            <a:r>
              <a:rPr lang="en-AU" dirty="0" smtClean="0">
                <a:solidFill>
                  <a:srgbClr val="FFFFFF"/>
                </a:solidFill>
              </a:rPr>
              <a:t>international manufacturers </a:t>
            </a:r>
          </a:p>
          <a:p>
            <a:pPr marL="342000" indent="-342000">
              <a:spcBef>
                <a:spcPts val="1200"/>
              </a:spcBef>
              <a:buFont typeface="Arial" pitchFamily="34" charset="0"/>
              <a:buChar char="•"/>
            </a:pPr>
            <a:r>
              <a:rPr lang="en-AU" dirty="0" smtClean="0">
                <a:solidFill>
                  <a:srgbClr val="FFFFFF"/>
                </a:solidFill>
              </a:rPr>
              <a:t>The future of manufacturing</a:t>
            </a:r>
          </a:p>
          <a:p>
            <a:pPr marL="342000" lvl="0" indent="-342000">
              <a:spcBef>
                <a:spcPts val="1200"/>
              </a:spcBef>
              <a:buFont typeface="Arial" pitchFamily="34" charset="0"/>
              <a:buChar char="•"/>
            </a:pPr>
            <a:r>
              <a:rPr lang="en-AU" dirty="0" smtClean="0">
                <a:solidFill>
                  <a:srgbClr val="FFFFFF"/>
                </a:solidFill>
              </a:rPr>
              <a:t>Multi-step manufacturing processes</a:t>
            </a:r>
          </a:p>
          <a:p>
            <a:pPr marL="342000" lvl="0" indent="-342000">
              <a:spcBef>
                <a:spcPts val="1200"/>
              </a:spcBef>
              <a:buFont typeface="Arial" pitchFamily="34" charset="0"/>
              <a:buChar char="•"/>
            </a:pPr>
            <a:r>
              <a:rPr lang="en-AU" dirty="0" smtClean="0">
                <a:solidFill>
                  <a:srgbClr val="FFFFFF"/>
                </a:solidFill>
              </a:rPr>
              <a:t>International harmonisation</a:t>
            </a:r>
          </a:p>
          <a:p>
            <a:pPr marL="342000" lvl="0" indent="-342000">
              <a:spcBef>
                <a:spcPts val="1200"/>
              </a:spcBef>
              <a:buFont typeface="Arial" pitchFamily="34" charset="0"/>
              <a:buChar char="•"/>
            </a:pPr>
            <a:r>
              <a:rPr lang="en-AU" dirty="0" smtClean="0">
                <a:solidFill>
                  <a:srgbClr val="FFFFFF"/>
                </a:solidFill>
              </a:rPr>
              <a:t>Other education modules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misc-networked-globe-000009062500.jpg"/>
          <p:cNvPicPr>
            <a:picLocks noChangeAspect="1"/>
          </p:cNvPicPr>
          <p:nvPr/>
        </p:nvPicPr>
        <p:blipFill>
          <a:blip r:embed="rId2" cstate="print"/>
          <a:srcRect l="5383" t="3544"/>
          <a:stretch>
            <a:fillRect/>
          </a:stretch>
        </p:blipFill>
        <p:spPr>
          <a:xfrm>
            <a:off x="470989" y="1189881"/>
            <a:ext cx="1795961" cy="1829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71550"/>
            <a:ext cx="8280920" cy="540060"/>
          </a:xfrm>
        </p:spPr>
        <p:txBody>
          <a:bodyPr>
            <a:noAutofit/>
          </a:bodyPr>
          <a:lstStyle/>
          <a:p>
            <a:r>
              <a:rPr lang="en-AU" sz="3000" dirty="0" smtClean="0"/>
              <a:t>International harmonisation</a:t>
            </a:r>
            <a:endParaRPr lang="en-AU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FCB-C193-47C7-BA9B-8925BE36D90A}" type="slidenum">
              <a:rPr lang="en-AU" smtClean="0"/>
              <a:pPr/>
              <a:t>20</a:t>
            </a:fld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2620194" y="1500077"/>
            <a:ext cx="6390456" cy="2986198"/>
          </a:xfrm>
          <a:solidFill>
            <a:srgbClr val="C8D88B"/>
          </a:solidFill>
        </p:spPr>
        <p:txBody>
          <a:bodyPr>
            <a:noAutofit/>
          </a:bodyPr>
          <a:lstStyle/>
          <a:p>
            <a:pPr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AU" sz="1800" b="0" dirty="0" smtClean="0">
                <a:solidFill>
                  <a:srgbClr val="002060"/>
                </a:solidFill>
              </a:rPr>
              <a:t>International harmonisation of standards and inspections allows for a shared workload with regulators in other countries</a:t>
            </a:r>
          </a:p>
          <a:p>
            <a:pPr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AU" sz="1800" b="0" dirty="0" smtClean="0">
                <a:solidFill>
                  <a:srgbClr val="002060"/>
                </a:solidFill>
              </a:rPr>
              <a:t>It  may include:</a:t>
            </a:r>
          </a:p>
          <a:p>
            <a:pPr lvl="3">
              <a:spcBef>
                <a:spcPts val="600"/>
              </a:spcBef>
            </a:pPr>
            <a:r>
              <a:rPr lang="en-AU" sz="1800" dirty="0" smtClean="0">
                <a:solidFill>
                  <a:srgbClr val="002060"/>
                </a:solidFill>
              </a:rPr>
              <a:t>joint inspections with overseas partners</a:t>
            </a:r>
          </a:p>
          <a:p>
            <a:pPr lvl="3">
              <a:spcBef>
                <a:spcPts val="600"/>
              </a:spcBef>
            </a:pPr>
            <a:r>
              <a:rPr lang="en-AU" sz="1800" dirty="0" smtClean="0">
                <a:solidFill>
                  <a:srgbClr val="002060"/>
                </a:solidFill>
              </a:rPr>
              <a:t>shared inspection scheduling</a:t>
            </a:r>
          </a:p>
          <a:p>
            <a:pPr lvl="3">
              <a:spcBef>
                <a:spcPts val="600"/>
              </a:spcBef>
            </a:pPr>
            <a:r>
              <a:rPr lang="en-AU" sz="1800" dirty="0" smtClean="0">
                <a:solidFill>
                  <a:srgbClr val="002060"/>
                </a:solidFill>
              </a:rPr>
              <a:t>sharing of information, reports and manufacturer information</a:t>
            </a:r>
          </a:p>
          <a:p>
            <a:pPr lvl="3">
              <a:spcBef>
                <a:spcPts val="600"/>
              </a:spcBef>
            </a:pPr>
            <a:r>
              <a:rPr lang="en-AU" sz="1800" dirty="0" smtClean="0">
                <a:solidFill>
                  <a:srgbClr val="002060"/>
                </a:solidFill>
              </a:rPr>
              <a:t>mutual recognition of codes of GMP and standards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AU" sz="1900" b="0" dirty="0" smtClean="0">
              <a:solidFill>
                <a:srgbClr val="002060"/>
              </a:solidFill>
            </a:endParaRPr>
          </a:p>
          <a:p>
            <a:endParaRPr lang="en-AU" dirty="0" smtClean="0"/>
          </a:p>
          <a:p>
            <a:endParaRPr lang="en-AU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4778627"/>
            <a:ext cx="9144000" cy="58138"/>
          </a:xfrm>
          <a:prstGeom prst="line">
            <a:avLst/>
          </a:prstGeom>
          <a:ln w="1905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rrowheads="1"/>
          </p:cNvPicPr>
          <p:nvPr/>
        </p:nvPicPr>
        <p:blipFill>
          <a:blip r:embed="rId3" cstate="print"/>
          <a:srcRect t="-432" b="-432"/>
          <a:stretch>
            <a:fillRect/>
          </a:stretch>
        </p:blipFill>
        <p:spPr bwMode="auto">
          <a:xfrm>
            <a:off x="528270" y="3552825"/>
            <a:ext cx="1338629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3485121">
            <a:off x="1400736" y="2743721"/>
            <a:ext cx="1245808" cy="7848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5369507">
            <a:off x="-92848" y="2772295"/>
            <a:ext cx="1245808" cy="784859"/>
          </a:xfrm>
          <a:prstGeom prst="rect">
            <a:avLst/>
          </a:prstGeom>
        </p:spPr>
      </p:pic>
      <p:pic>
        <p:nvPicPr>
          <p:cNvPr id="19" name="Picture 18" descr="Untitled-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508" y="2796158"/>
            <a:ext cx="444805" cy="631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43558"/>
            <a:ext cx="8280920" cy="54006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Other education modules include: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FCB-C193-47C7-BA9B-8925BE36D90A}" type="slidenum">
              <a:rPr lang="en-AU" smtClean="0"/>
              <a:pPr/>
              <a:t>21</a:t>
            </a:fld>
            <a:endParaRPr lang="en-AU"/>
          </a:p>
        </p:txBody>
      </p:sp>
      <p:sp>
        <p:nvSpPr>
          <p:cNvPr id="6" name="Rounded Rectangle 5">
            <a:hlinkClick r:id="rId3"/>
          </p:cNvPr>
          <p:cNvSpPr/>
          <p:nvPr/>
        </p:nvSpPr>
        <p:spPr>
          <a:xfrm>
            <a:off x="539552" y="2139702"/>
            <a:ext cx="4968552" cy="50405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600" dirty="0" smtClean="0"/>
              <a:t>Medicines</a:t>
            </a:r>
            <a:endParaRPr lang="en-AU" sz="2600" dirty="0"/>
          </a:p>
        </p:txBody>
      </p:sp>
      <p:sp>
        <p:nvSpPr>
          <p:cNvPr id="7" name="Rounded Rectangle 6">
            <a:hlinkClick r:id="rId4"/>
          </p:cNvPr>
          <p:cNvSpPr/>
          <p:nvPr/>
        </p:nvSpPr>
        <p:spPr>
          <a:xfrm>
            <a:off x="539552" y="2787774"/>
            <a:ext cx="4968552" cy="50405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600" dirty="0" err="1" smtClean="0"/>
              <a:t>Biologicals</a:t>
            </a:r>
            <a:endParaRPr lang="en-AU" sz="2600" dirty="0"/>
          </a:p>
        </p:txBody>
      </p:sp>
      <p:sp>
        <p:nvSpPr>
          <p:cNvPr id="8" name="Rounded Rectangle 7">
            <a:hlinkClick r:id="rId5"/>
          </p:cNvPr>
          <p:cNvSpPr/>
          <p:nvPr/>
        </p:nvSpPr>
        <p:spPr>
          <a:xfrm>
            <a:off x="539552" y="3435846"/>
            <a:ext cx="4968552" cy="50405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600" dirty="0" smtClean="0"/>
              <a:t>Medical devices</a:t>
            </a:r>
            <a:endParaRPr lang="en-AU" sz="2600" dirty="0"/>
          </a:p>
        </p:txBody>
      </p:sp>
      <p:sp>
        <p:nvSpPr>
          <p:cNvPr id="9" name="Rounded Rectangle 8">
            <a:hlinkClick r:id="rId6"/>
          </p:cNvPr>
          <p:cNvSpPr/>
          <p:nvPr/>
        </p:nvSpPr>
        <p:spPr>
          <a:xfrm>
            <a:off x="539552" y="4083918"/>
            <a:ext cx="4968552" cy="50405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600" dirty="0" err="1" smtClean="0"/>
              <a:t>Postmarket</a:t>
            </a:r>
            <a:r>
              <a:rPr lang="en-AU" sz="2600" dirty="0" smtClean="0"/>
              <a:t> monitoring</a:t>
            </a:r>
            <a:endParaRPr lang="en-AU" sz="2600" dirty="0"/>
          </a:p>
        </p:txBody>
      </p:sp>
      <p:sp>
        <p:nvSpPr>
          <p:cNvPr id="10" name="Rounded Rectangle 9">
            <a:hlinkClick r:id="rId7"/>
          </p:cNvPr>
          <p:cNvSpPr/>
          <p:nvPr/>
        </p:nvSpPr>
        <p:spPr>
          <a:xfrm>
            <a:off x="539552" y="1491630"/>
            <a:ext cx="4968552" cy="50405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600" dirty="0" smtClean="0"/>
              <a:t>Introduction to the TGA</a:t>
            </a:r>
            <a:endParaRPr lang="en-A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771550"/>
            <a:ext cx="8280920" cy="540060"/>
          </a:xfrm>
        </p:spPr>
        <p:txBody>
          <a:bodyPr>
            <a:noAutofit/>
          </a:bodyPr>
          <a:lstStyle/>
          <a:p>
            <a:r>
              <a:rPr lang="en-AU" sz="2800" dirty="0" smtClean="0"/>
              <a:t>Checking the quality of therapeutic goods</a:t>
            </a: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000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FCB-C193-47C7-BA9B-8925BE36D90A}" type="slidenum">
              <a:rPr lang="en-AU" smtClean="0"/>
              <a:pPr/>
              <a:t>3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05475" y="4528592"/>
            <a:ext cx="3438525" cy="24358"/>
          </a:xfrm>
          <a:prstGeom prst="line">
            <a:avLst/>
          </a:prstGeom>
          <a:ln w="1905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39552" y="1347614"/>
            <a:ext cx="6912767" cy="3527530"/>
            <a:chOff x="539552" y="1347614"/>
            <a:chExt cx="6912767" cy="3527530"/>
          </a:xfrm>
        </p:grpSpPr>
        <p:sp>
          <p:nvSpPr>
            <p:cNvPr id="8" name="Freeform 7"/>
            <p:cNvSpPr/>
            <p:nvPr/>
          </p:nvSpPr>
          <p:spPr>
            <a:xfrm>
              <a:off x="539552" y="1347614"/>
              <a:ext cx="6912767" cy="1679776"/>
            </a:xfrm>
            <a:custGeom>
              <a:avLst/>
              <a:gdLst>
                <a:gd name="connsiteX0" fmla="*/ 0 w 6912767"/>
                <a:gd name="connsiteY0" fmla="*/ 167978 h 1679776"/>
                <a:gd name="connsiteX1" fmla="*/ 49200 w 6912767"/>
                <a:gd name="connsiteY1" fmla="*/ 49200 h 1679776"/>
                <a:gd name="connsiteX2" fmla="*/ 167979 w 6912767"/>
                <a:gd name="connsiteY2" fmla="*/ 1 h 1679776"/>
                <a:gd name="connsiteX3" fmla="*/ 6744789 w 6912767"/>
                <a:gd name="connsiteY3" fmla="*/ 0 h 1679776"/>
                <a:gd name="connsiteX4" fmla="*/ 6863567 w 6912767"/>
                <a:gd name="connsiteY4" fmla="*/ 49200 h 1679776"/>
                <a:gd name="connsiteX5" fmla="*/ 6912766 w 6912767"/>
                <a:gd name="connsiteY5" fmla="*/ 167979 h 1679776"/>
                <a:gd name="connsiteX6" fmla="*/ 6912767 w 6912767"/>
                <a:gd name="connsiteY6" fmla="*/ 1511798 h 1679776"/>
                <a:gd name="connsiteX7" fmla="*/ 6863567 w 6912767"/>
                <a:gd name="connsiteY7" fmla="*/ 1630576 h 1679776"/>
                <a:gd name="connsiteX8" fmla="*/ 6744789 w 6912767"/>
                <a:gd name="connsiteY8" fmla="*/ 1679776 h 1679776"/>
                <a:gd name="connsiteX9" fmla="*/ 167978 w 6912767"/>
                <a:gd name="connsiteY9" fmla="*/ 1679776 h 1679776"/>
                <a:gd name="connsiteX10" fmla="*/ 49200 w 6912767"/>
                <a:gd name="connsiteY10" fmla="*/ 1630576 h 1679776"/>
                <a:gd name="connsiteX11" fmla="*/ 0 w 6912767"/>
                <a:gd name="connsiteY11" fmla="*/ 1511798 h 1679776"/>
                <a:gd name="connsiteX12" fmla="*/ 0 w 6912767"/>
                <a:gd name="connsiteY12" fmla="*/ 167978 h 167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12767" h="1679776">
                  <a:moveTo>
                    <a:pt x="0" y="167978"/>
                  </a:moveTo>
                  <a:cubicBezTo>
                    <a:pt x="0" y="123427"/>
                    <a:pt x="17698" y="80702"/>
                    <a:pt x="49200" y="49200"/>
                  </a:cubicBezTo>
                  <a:cubicBezTo>
                    <a:pt x="80702" y="17698"/>
                    <a:pt x="123428" y="0"/>
                    <a:pt x="167979" y="1"/>
                  </a:cubicBezTo>
                  <a:lnTo>
                    <a:pt x="6744789" y="0"/>
                  </a:lnTo>
                  <a:cubicBezTo>
                    <a:pt x="6789340" y="0"/>
                    <a:pt x="6832065" y="17698"/>
                    <a:pt x="6863567" y="49200"/>
                  </a:cubicBezTo>
                  <a:cubicBezTo>
                    <a:pt x="6895069" y="80702"/>
                    <a:pt x="6912767" y="123428"/>
                    <a:pt x="6912766" y="167979"/>
                  </a:cubicBezTo>
                  <a:cubicBezTo>
                    <a:pt x="6912766" y="615919"/>
                    <a:pt x="6912767" y="1063858"/>
                    <a:pt x="6912767" y="1511798"/>
                  </a:cubicBezTo>
                  <a:cubicBezTo>
                    <a:pt x="6912767" y="1556349"/>
                    <a:pt x="6895069" y="1599074"/>
                    <a:pt x="6863567" y="1630576"/>
                  </a:cubicBezTo>
                  <a:cubicBezTo>
                    <a:pt x="6832065" y="1662078"/>
                    <a:pt x="6789339" y="1679776"/>
                    <a:pt x="6744789" y="1679776"/>
                  </a:cubicBezTo>
                  <a:lnTo>
                    <a:pt x="167978" y="1679776"/>
                  </a:lnTo>
                  <a:cubicBezTo>
                    <a:pt x="123427" y="1679776"/>
                    <a:pt x="80702" y="1662078"/>
                    <a:pt x="49200" y="1630576"/>
                  </a:cubicBezTo>
                  <a:cubicBezTo>
                    <a:pt x="17698" y="1599074"/>
                    <a:pt x="0" y="1556348"/>
                    <a:pt x="0" y="1511798"/>
                  </a:cubicBezTo>
                  <a:lnTo>
                    <a:pt x="0" y="167978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622921" tIns="72390" rIns="72390" bIns="7239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900" b="0" kern="1200" dirty="0" smtClean="0">
                  <a:solidFill>
                    <a:schemeClr val="bg1"/>
                  </a:solidFill>
                </a:rPr>
                <a:t>The TGA monitors and assesses manufacturers </a:t>
              </a:r>
              <a:br>
                <a:rPr lang="en-AU" sz="1900" b="0" kern="1200" dirty="0" smtClean="0">
                  <a:solidFill>
                    <a:schemeClr val="bg1"/>
                  </a:solidFill>
                </a:rPr>
              </a:br>
              <a:r>
                <a:rPr lang="en-AU" sz="1900" b="0" kern="1200" dirty="0" smtClean="0">
                  <a:solidFill>
                    <a:schemeClr val="bg1"/>
                  </a:solidFill>
                </a:rPr>
                <a:t>to ensure that therapeutic goods supplied in Australia are manufactured to a high standard</a:t>
              </a:r>
              <a:endParaRPr lang="en-GB" sz="19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39552" y="3195368"/>
              <a:ext cx="6912767" cy="1679776"/>
            </a:xfrm>
            <a:custGeom>
              <a:avLst/>
              <a:gdLst>
                <a:gd name="connsiteX0" fmla="*/ 0 w 6912767"/>
                <a:gd name="connsiteY0" fmla="*/ 167978 h 1679776"/>
                <a:gd name="connsiteX1" fmla="*/ 49200 w 6912767"/>
                <a:gd name="connsiteY1" fmla="*/ 49200 h 1679776"/>
                <a:gd name="connsiteX2" fmla="*/ 167979 w 6912767"/>
                <a:gd name="connsiteY2" fmla="*/ 1 h 1679776"/>
                <a:gd name="connsiteX3" fmla="*/ 6744789 w 6912767"/>
                <a:gd name="connsiteY3" fmla="*/ 0 h 1679776"/>
                <a:gd name="connsiteX4" fmla="*/ 6863567 w 6912767"/>
                <a:gd name="connsiteY4" fmla="*/ 49200 h 1679776"/>
                <a:gd name="connsiteX5" fmla="*/ 6912766 w 6912767"/>
                <a:gd name="connsiteY5" fmla="*/ 167979 h 1679776"/>
                <a:gd name="connsiteX6" fmla="*/ 6912767 w 6912767"/>
                <a:gd name="connsiteY6" fmla="*/ 1511798 h 1679776"/>
                <a:gd name="connsiteX7" fmla="*/ 6863567 w 6912767"/>
                <a:gd name="connsiteY7" fmla="*/ 1630576 h 1679776"/>
                <a:gd name="connsiteX8" fmla="*/ 6744789 w 6912767"/>
                <a:gd name="connsiteY8" fmla="*/ 1679776 h 1679776"/>
                <a:gd name="connsiteX9" fmla="*/ 167978 w 6912767"/>
                <a:gd name="connsiteY9" fmla="*/ 1679776 h 1679776"/>
                <a:gd name="connsiteX10" fmla="*/ 49200 w 6912767"/>
                <a:gd name="connsiteY10" fmla="*/ 1630576 h 1679776"/>
                <a:gd name="connsiteX11" fmla="*/ 0 w 6912767"/>
                <a:gd name="connsiteY11" fmla="*/ 1511798 h 1679776"/>
                <a:gd name="connsiteX12" fmla="*/ 0 w 6912767"/>
                <a:gd name="connsiteY12" fmla="*/ 167978 h 167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12767" h="1679776">
                  <a:moveTo>
                    <a:pt x="0" y="167978"/>
                  </a:moveTo>
                  <a:cubicBezTo>
                    <a:pt x="0" y="123427"/>
                    <a:pt x="17698" y="80702"/>
                    <a:pt x="49200" y="49200"/>
                  </a:cubicBezTo>
                  <a:cubicBezTo>
                    <a:pt x="80702" y="17698"/>
                    <a:pt x="123428" y="0"/>
                    <a:pt x="167979" y="1"/>
                  </a:cubicBezTo>
                  <a:lnTo>
                    <a:pt x="6744789" y="0"/>
                  </a:lnTo>
                  <a:cubicBezTo>
                    <a:pt x="6789340" y="0"/>
                    <a:pt x="6832065" y="17698"/>
                    <a:pt x="6863567" y="49200"/>
                  </a:cubicBezTo>
                  <a:cubicBezTo>
                    <a:pt x="6895069" y="80702"/>
                    <a:pt x="6912767" y="123428"/>
                    <a:pt x="6912766" y="167979"/>
                  </a:cubicBezTo>
                  <a:cubicBezTo>
                    <a:pt x="6912766" y="615919"/>
                    <a:pt x="6912767" y="1063858"/>
                    <a:pt x="6912767" y="1511798"/>
                  </a:cubicBezTo>
                  <a:cubicBezTo>
                    <a:pt x="6912767" y="1556349"/>
                    <a:pt x="6895069" y="1599074"/>
                    <a:pt x="6863567" y="1630576"/>
                  </a:cubicBezTo>
                  <a:cubicBezTo>
                    <a:pt x="6832065" y="1662078"/>
                    <a:pt x="6789339" y="1679776"/>
                    <a:pt x="6744789" y="1679776"/>
                  </a:cubicBezTo>
                  <a:lnTo>
                    <a:pt x="167978" y="1679776"/>
                  </a:lnTo>
                  <a:cubicBezTo>
                    <a:pt x="123427" y="1679776"/>
                    <a:pt x="80702" y="1662078"/>
                    <a:pt x="49200" y="1630576"/>
                  </a:cubicBezTo>
                  <a:cubicBezTo>
                    <a:pt x="17698" y="1599074"/>
                    <a:pt x="0" y="1556348"/>
                    <a:pt x="0" y="1511798"/>
                  </a:cubicBezTo>
                  <a:lnTo>
                    <a:pt x="0" y="167978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622921" tIns="72390" rIns="72390" bIns="7239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900" kern="1200" dirty="0" smtClean="0">
                  <a:solidFill>
                    <a:schemeClr val="bg1"/>
                  </a:solidFill>
                </a:rPr>
                <a:t>The emphasis and depth of manufacturer inspections, as well as the frequency of inspections, are guided by the inherent risks of the product and the method of manufacture. </a:t>
              </a:r>
              <a:br>
                <a:rPr lang="en-AU" sz="1900" kern="1200" dirty="0" smtClean="0">
                  <a:solidFill>
                    <a:schemeClr val="bg1"/>
                  </a:solidFill>
                </a:rPr>
              </a:br>
              <a:r>
                <a:rPr lang="en-AU" sz="1900" kern="1200" dirty="0" smtClean="0">
                  <a:solidFill>
                    <a:schemeClr val="bg1"/>
                  </a:solidFill>
                </a:rPr>
                <a:t>We also take into account the compliance and inspection history of the manufacturer</a:t>
              </a:r>
              <a:endParaRPr lang="en-GB" sz="19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13" descr="iStock_000018653142Large.jpg"/>
          <p:cNvPicPr>
            <a:picLocks noChangeAspect="1"/>
          </p:cNvPicPr>
          <p:nvPr/>
        </p:nvPicPr>
        <p:blipFill>
          <a:blip r:embed="rId3" cstate="print"/>
          <a:srcRect l="6031" r="26194"/>
          <a:stretch>
            <a:fillRect/>
          </a:stretch>
        </p:blipFill>
        <p:spPr>
          <a:xfrm>
            <a:off x="683568" y="3363838"/>
            <a:ext cx="1368152" cy="1342800"/>
          </a:xfrm>
          <a:prstGeom prst="roundRect">
            <a:avLst/>
          </a:prstGeom>
          <a:ln w="28575">
            <a:solidFill>
              <a:schemeClr val="bg2"/>
            </a:solidFill>
          </a:ln>
        </p:spPr>
      </p:pic>
      <p:pic>
        <p:nvPicPr>
          <p:cNvPr id="15" name="Picture 14" descr="iStock_000022635555Large.jpg"/>
          <p:cNvPicPr>
            <a:picLocks noChangeAspect="1"/>
          </p:cNvPicPr>
          <p:nvPr/>
        </p:nvPicPr>
        <p:blipFill>
          <a:blip r:embed="rId4" cstate="print"/>
          <a:srcRect l="30705"/>
          <a:stretch>
            <a:fillRect/>
          </a:stretch>
        </p:blipFill>
        <p:spPr>
          <a:xfrm>
            <a:off x="683568" y="1491630"/>
            <a:ext cx="1396256" cy="1342800"/>
          </a:xfrm>
          <a:prstGeom prst="roundRect">
            <a:avLst/>
          </a:prstGeom>
          <a:ln w="28575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27" y="840478"/>
            <a:ext cx="8280920" cy="54006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How do we do this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71" t="40554" r="47813" b="16088"/>
          <a:stretch/>
        </p:blipFill>
        <p:spPr>
          <a:xfrm>
            <a:off x="0" y="-1628775"/>
            <a:ext cx="6903944" cy="7410450"/>
          </a:xfrm>
          <a:prstGeom prst="rect">
            <a:avLst/>
          </a:prstGeom>
        </p:spPr>
      </p:pic>
      <p:pic>
        <p:nvPicPr>
          <p:cNvPr id="20482" name="Picture 2" descr="http://intranet.tga/images/istock/manf-pills-000007976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19" y="1419224"/>
            <a:ext cx="2173655" cy="3258849"/>
          </a:xfrm>
          <a:prstGeom prst="rect">
            <a:avLst/>
          </a:prstGeom>
          <a:noFill/>
          <a:ln>
            <a:solidFill>
              <a:schemeClr val="accent1">
                <a:hueOff val="0"/>
                <a:satOff val="0"/>
                <a:lumOff val="0"/>
              </a:schemeClr>
            </a:solidFill>
          </a:ln>
        </p:spPr>
      </p:pic>
      <p:cxnSp>
        <p:nvCxnSpPr>
          <p:cNvPr id="7" name="Straight Connector 6"/>
          <p:cNvCxnSpPr/>
          <p:nvPr/>
        </p:nvCxnSpPr>
        <p:spPr>
          <a:xfrm>
            <a:off x="8258175" y="666750"/>
            <a:ext cx="38100" cy="4476750"/>
          </a:xfrm>
          <a:prstGeom prst="line">
            <a:avLst/>
          </a:prstGeom>
          <a:ln w="1905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FCB-C193-47C7-BA9B-8925BE36D90A}" type="slidenum">
              <a:rPr lang="en-AU" smtClean="0"/>
              <a:pPr/>
              <a:t>4</a:t>
            </a:fld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275" y="819150"/>
            <a:ext cx="586068" cy="586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11598" y="732265"/>
            <a:ext cx="6244928" cy="4177443"/>
            <a:chOff x="2711598" y="732265"/>
            <a:chExt cx="6244928" cy="4177443"/>
          </a:xfrm>
        </p:grpSpPr>
        <p:sp>
          <p:nvSpPr>
            <p:cNvPr id="12" name="Freeform 11"/>
            <p:cNvSpPr/>
            <p:nvPr/>
          </p:nvSpPr>
          <p:spPr>
            <a:xfrm>
              <a:off x="5076824" y="3351092"/>
              <a:ext cx="1520526" cy="1558616"/>
            </a:xfrm>
            <a:custGeom>
              <a:avLst/>
              <a:gdLst>
                <a:gd name="connsiteX0" fmla="*/ 0 w 1520526"/>
                <a:gd name="connsiteY0" fmla="*/ 779308 h 1558616"/>
                <a:gd name="connsiteX1" fmla="*/ 216068 w 1520526"/>
                <a:gd name="connsiteY1" fmla="*/ 235112 h 1558616"/>
                <a:gd name="connsiteX2" fmla="*/ 760264 w 1520526"/>
                <a:gd name="connsiteY2" fmla="*/ 0 h 1558616"/>
                <a:gd name="connsiteX3" fmla="*/ 1304459 w 1520526"/>
                <a:gd name="connsiteY3" fmla="*/ 235113 h 1558616"/>
                <a:gd name="connsiteX4" fmla="*/ 1520526 w 1520526"/>
                <a:gd name="connsiteY4" fmla="*/ 779309 h 1558616"/>
                <a:gd name="connsiteX5" fmla="*/ 1304458 w 1520526"/>
                <a:gd name="connsiteY5" fmla="*/ 1323505 h 1558616"/>
                <a:gd name="connsiteX6" fmla="*/ 760262 w 1520526"/>
                <a:gd name="connsiteY6" fmla="*/ 1558617 h 1558616"/>
                <a:gd name="connsiteX7" fmla="*/ 216066 w 1520526"/>
                <a:gd name="connsiteY7" fmla="*/ 1323504 h 1558616"/>
                <a:gd name="connsiteX8" fmla="*/ -1 w 1520526"/>
                <a:gd name="connsiteY8" fmla="*/ 779308 h 1558616"/>
                <a:gd name="connsiteX9" fmla="*/ 0 w 1520526"/>
                <a:gd name="connsiteY9" fmla="*/ 779308 h 155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0526" h="1558616">
                  <a:moveTo>
                    <a:pt x="0" y="779308"/>
                  </a:moveTo>
                  <a:cubicBezTo>
                    <a:pt x="0" y="575961"/>
                    <a:pt x="77540" y="380668"/>
                    <a:pt x="216068" y="235112"/>
                  </a:cubicBezTo>
                  <a:cubicBezTo>
                    <a:pt x="359148" y="84774"/>
                    <a:pt x="555369" y="0"/>
                    <a:pt x="760264" y="0"/>
                  </a:cubicBezTo>
                  <a:cubicBezTo>
                    <a:pt x="965159" y="0"/>
                    <a:pt x="1161380" y="84775"/>
                    <a:pt x="1304459" y="235113"/>
                  </a:cubicBezTo>
                  <a:cubicBezTo>
                    <a:pt x="1442987" y="380669"/>
                    <a:pt x="1520526" y="575962"/>
                    <a:pt x="1520526" y="779309"/>
                  </a:cubicBezTo>
                  <a:cubicBezTo>
                    <a:pt x="1520526" y="982656"/>
                    <a:pt x="1442987" y="1177949"/>
                    <a:pt x="1304458" y="1323505"/>
                  </a:cubicBezTo>
                  <a:cubicBezTo>
                    <a:pt x="1161378" y="1473843"/>
                    <a:pt x="965157" y="1558617"/>
                    <a:pt x="760262" y="1558617"/>
                  </a:cubicBezTo>
                  <a:cubicBezTo>
                    <a:pt x="555367" y="1558617"/>
                    <a:pt x="359146" y="1473842"/>
                    <a:pt x="216066" y="1323504"/>
                  </a:cubicBezTo>
                  <a:cubicBezTo>
                    <a:pt x="77538" y="1177948"/>
                    <a:pt x="-1" y="982655"/>
                    <a:pt x="-1" y="779308"/>
                  </a:cubicBezTo>
                  <a:lnTo>
                    <a:pt x="0" y="77930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0931" tIns="236509" rIns="230931" bIns="236509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300" kern="1200" dirty="0" smtClean="0"/>
                <a:t>Quality manufacturing</a:t>
              </a:r>
              <a:endParaRPr lang="en-GB" sz="13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711598" y="1693735"/>
              <a:ext cx="1934492" cy="1850895"/>
            </a:xfrm>
            <a:custGeom>
              <a:avLst/>
              <a:gdLst>
                <a:gd name="connsiteX0" fmla="*/ 0 w 1934492"/>
                <a:gd name="connsiteY0" fmla="*/ 185090 h 1850895"/>
                <a:gd name="connsiteX1" fmla="*/ 54212 w 1934492"/>
                <a:gd name="connsiteY1" fmla="*/ 54212 h 1850895"/>
                <a:gd name="connsiteX2" fmla="*/ 185091 w 1934492"/>
                <a:gd name="connsiteY2" fmla="*/ 1 h 1850895"/>
                <a:gd name="connsiteX3" fmla="*/ 1749402 w 1934492"/>
                <a:gd name="connsiteY3" fmla="*/ 0 h 1850895"/>
                <a:gd name="connsiteX4" fmla="*/ 1880280 w 1934492"/>
                <a:gd name="connsiteY4" fmla="*/ 54212 h 1850895"/>
                <a:gd name="connsiteX5" fmla="*/ 1934491 w 1934492"/>
                <a:gd name="connsiteY5" fmla="*/ 185091 h 1850895"/>
                <a:gd name="connsiteX6" fmla="*/ 1934492 w 1934492"/>
                <a:gd name="connsiteY6" fmla="*/ 1665805 h 1850895"/>
                <a:gd name="connsiteX7" fmla="*/ 1880280 w 1934492"/>
                <a:gd name="connsiteY7" fmla="*/ 1796683 h 1850895"/>
                <a:gd name="connsiteX8" fmla="*/ 1749402 w 1934492"/>
                <a:gd name="connsiteY8" fmla="*/ 1850895 h 1850895"/>
                <a:gd name="connsiteX9" fmla="*/ 185090 w 1934492"/>
                <a:gd name="connsiteY9" fmla="*/ 1850895 h 1850895"/>
                <a:gd name="connsiteX10" fmla="*/ 54212 w 1934492"/>
                <a:gd name="connsiteY10" fmla="*/ 1796683 h 1850895"/>
                <a:gd name="connsiteX11" fmla="*/ 1 w 1934492"/>
                <a:gd name="connsiteY11" fmla="*/ 1665805 h 1850895"/>
                <a:gd name="connsiteX12" fmla="*/ 0 w 1934492"/>
                <a:gd name="connsiteY12" fmla="*/ 185090 h 185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4492" h="1850895">
                  <a:moveTo>
                    <a:pt x="0" y="185090"/>
                  </a:moveTo>
                  <a:cubicBezTo>
                    <a:pt x="0" y="136001"/>
                    <a:pt x="19501" y="88923"/>
                    <a:pt x="54212" y="54212"/>
                  </a:cubicBezTo>
                  <a:cubicBezTo>
                    <a:pt x="88923" y="19501"/>
                    <a:pt x="136002" y="0"/>
                    <a:pt x="185091" y="1"/>
                  </a:cubicBezTo>
                  <a:lnTo>
                    <a:pt x="1749402" y="0"/>
                  </a:lnTo>
                  <a:cubicBezTo>
                    <a:pt x="1798491" y="0"/>
                    <a:pt x="1845569" y="19501"/>
                    <a:pt x="1880280" y="54212"/>
                  </a:cubicBezTo>
                  <a:cubicBezTo>
                    <a:pt x="1914991" y="88923"/>
                    <a:pt x="1934492" y="136002"/>
                    <a:pt x="1934491" y="185091"/>
                  </a:cubicBezTo>
                  <a:cubicBezTo>
                    <a:pt x="1934491" y="678662"/>
                    <a:pt x="1934492" y="1172234"/>
                    <a:pt x="1934492" y="1665805"/>
                  </a:cubicBezTo>
                  <a:cubicBezTo>
                    <a:pt x="1934492" y="1714894"/>
                    <a:pt x="1914991" y="1761972"/>
                    <a:pt x="1880280" y="1796683"/>
                  </a:cubicBezTo>
                  <a:cubicBezTo>
                    <a:pt x="1845569" y="1831394"/>
                    <a:pt x="1798490" y="1850895"/>
                    <a:pt x="1749402" y="1850895"/>
                  </a:cubicBezTo>
                  <a:lnTo>
                    <a:pt x="185090" y="1850895"/>
                  </a:lnTo>
                  <a:cubicBezTo>
                    <a:pt x="136001" y="1850895"/>
                    <a:pt x="88923" y="1831394"/>
                    <a:pt x="54212" y="1796683"/>
                  </a:cubicBezTo>
                  <a:cubicBezTo>
                    <a:pt x="19501" y="1761972"/>
                    <a:pt x="0" y="1714893"/>
                    <a:pt x="1" y="1665805"/>
                  </a:cubicBezTo>
                  <a:cubicBezTo>
                    <a:pt x="1" y="1172233"/>
                    <a:pt x="0" y="678662"/>
                    <a:pt x="0" y="18509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071" tIns="77071" rIns="77071" bIns="7707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kern="1200" dirty="0" smtClean="0">
                  <a:solidFill>
                    <a:schemeClr val="bg1"/>
                  </a:solidFill>
                </a:rPr>
                <a:t>On-site inspections of manufacturers and compliance verifications (paper-based assessments</a:t>
              </a:r>
              <a:r>
                <a:rPr lang="en-AU" sz="1000" kern="1200" dirty="0" smtClean="0">
                  <a:solidFill>
                    <a:schemeClr val="bg1"/>
                  </a:solidFill>
                </a:rPr>
                <a:t>)</a:t>
              </a:r>
              <a:endParaRPr lang="en-GB" sz="1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882829" y="732265"/>
              <a:ext cx="1908517" cy="1526814"/>
            </a:xfrm>
            <a:custGeom>
              <a:avLst/>
              <a:gdLst>
                <a:gd name="connsiteX0" fmla="*/ 0 w 1908517"/>
                <a:gd name="connsiteY0" fmla="*/ 152681 h 1526814"/>
                <a:gd name="connsiteX1" fmla="*/ 44719 w 1908517"/>
                <a:gd name="connsiteY1" fmla="*/ 44719 h 1526814"/>
                <a:gd name="connsiteX2" fmla="*/ 152681 w 1908517"/>
                <a:gd name="connsiteY2" fmla="*/ 0 h 1526814"/>
                <a:gd name="connsiteX3" fmla="*/ 1755836 w 1908517"/>
                <a:gd name="connsiteY3" fmla="*/ 0 h 1526814"/>
                <a:gd name="connsiteX4" fmla="*/ 1863798 w 1908517"/>
                <a:gd name="connsiteY4" fmla="*/ 44719 h 1526814"/>
                <a:gd name="connsiteX5" fmla="*/ 1908517 w 1908517"/>
                <a:gd name="connsiteY5" fmla="*/ 152681 h 1526814"/>
                <a:gd name="connsiteX6" fmla="*/ 1908517 w 1908517"/>
                <a:gd name="connsiteY6" fmla="*/ 1374133 h 1526814"/>
                <a:gd name="connsiteX7" fmla="*/ 1863798 w 1908517"/>
                <a:gd name="connsiteY7" fmla="*/ 1482095 h 1526814"/>
                <a:gd name="connsiteX8" fmla="*/ 1755836 w 1908517"/>
                <a:gd name="connsiteY8" fmla="*/ 1526814 h 1526814"/>
                <a:gd name="connsiteX9" fmla="*/ 152681 w 1908517"/>
                <a:gd name="connsiteY9" fmla="*/ 1526814 h 1526814"/>
                <a:gd name="connsiteX10" fmla="*/ 44719 w 1908517"/>
                <a:gd name="connsiteY10" fmla="*/ 1482095 h 1526814"/>
                <a:gd name="connsiteX11" fmla="*/ 0 w 1908517"/>
                <a:gd name="connsiteY11" fmla="*/ 1374133 h 1526814"/>
                <a:gd name="connsiteX12" fmla="*/ 0 w 1908517"/>
                <a:gd name="connsiteY12" fmla="*/ 152681 h 1526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517" h="1526814">
                  <a:moveTo>
                    <a:pt x="0" y="152681"/>
                  </a:moveTo>
                  <a:cubicBezTo>
                    <a:pt x="0" y="112187"/>
                    <a:pt x="16086" y="73352"/>
                    <a:pt x="44719" y="44719"/>
                  </a:cubicBezTo>
                  <a:cubicBezTo>
                    <a:pt x="73352" y="16086"/>
                    <a:pt x="112187" y="0"/>
                    <a:pt x="152681" y="0"/>
                  </a:cubicBezTo>
                  <a:lnTo>
                    <a:pt x="1755836" y="0"/>
                  </a:lnTo>
                  <a:cubicBezTo>
                    <a:pt x="1796330" y="0"/>
                    <a:pt x="1835165" y="16086"/>
                    <a:pt x="1863798" y="44719"/>
                  </a:cubicBezTo>
                  <a:cubicBezTo>
                    <a:pt x="1892431" y="73352"/>
                    <a:pt x="1908517" y="112187"/>
                    <a:pt x="1908517" y="152681"/>
                  </a:cubicBezTo>
                  <a:lnTo>
                    <a:pt x="1908517" y="1374133"/>
                  </a:lnTo>
                  <a:cubicBezTo>
                    <a:pt x="1908517" y="1414627"/>
                    <a:pt x="1892431" y="1453462"/>
                    <a:pt x="1863798" y="1482095"/>
                  </a:cubicBezTo>
                  <a:cubicBezTo>
                    <a:pt x="1835165" y="1510728"/>
                    <a:pt x="1796330" y="1526814"/>
                    <a:pt x="1755836" y="1526814"/>
                  </a:cubicBezTo>
                  <a:lnTo>
                    <a:pt x="152681" y="1526814"/>
                  </a:lnTo>
                  <a:cubicBezTo>
                    <a:pt x="112187" y="1526814"/>
                    <a:pt x="73352" y="1510728"/>
                    <a:pt x="44719" y="1482095"/>
                  </a:cubicBezTo>
                  <a:cubicBezTo>
                    <a:pt x="16086" y="1453462"/>
                    <a:pt x="0" y="1414627"/>
                    <a:pt x="0" y="1374133"/>
                  </a:cubicBezTo>
                  <a:lnTo>
                    <a:pt x="0" y="15268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579" tIns="67579" rIns="67579" bIns="6757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b="0" kern="1200" dirty="0" smtClean="0">
                  <a:solidFill>
                    <a:schemeClr val="bg1"/>
                  </a:solidFill>
                </a:rPr>
                <a:t>Australian and overseas manufacturers are assessed </a:t>
              </a:r>
              <a:r>
                <a:rPr lang="en-AU" sz="1200" kern="1200" dirty="0" smtClean="0">
                  <a:solidFill>
                    <a:schemeClr val="bg1"/>
                  </a:solidFill>
                </a:rPr>
                <a:t>prior</a:t>
              </a:r>
              <a:r>
                <a:rPr lang="en-AU" sz="1200" b="0" kern="1200" dirty="0" smtClean="0">
                  <a:solidFill>
                    <a:schemeClr val="bg1"/>
                  </a:solidFill>
                </a:rPr>
                <a:t> to supply of goods and are then regularly reviewed</a:t>
              </a:r>
              <a:endParaRPr lang="en-GB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7034134" y="1703262"/>
              <a:ext cx="1922392" cy="1831841"/>
            </a:xfrm>
            <a:custGeom>
              <a:avLst/>
              <a:gdLst>
                <a:gd name="connsiteX0" fmla="*/ 0 w 1922392"/>
                <a:gd name="connsiteY0" fmla="*/ 183184 h 1831841"/>
                <a:gd name="connsiteX1" fmla="*/ 53654 w 1922392"/>
                <a:gd name="connsiteY1" fmla="*/ 53653 h 1831841"/>
                <a:gd name="connsiteX2" fmla="*/ 183185 w 1922392"/>
                <a:gd name="connsiteY2" fmla="*/ 0 h 1831841"/>
                <a:gd name="connsiteX3" fmla="*/ 1739208 w 1922392"/>
                <a:gd name="connsiteY3" fmla="*/ 0 h 1831841"/>
                <a:gd name="connsiteX4" fmla="*/ 1868739 w 1922392"/>
                <a:gd name="connsiteY4" fmla="*/ 53654 h 1831841"/>
                <a:gd name="connsiteX5" fmla="*/ 1922392 w 1922392"/>
                <a:gd name="connsiteY5" fmla="*/ 183185 h 1831841"/>
                <a:gd name="connsiteX6" fmla="*/ 1922392 w 1922392"/>
                <a:gd name="connsiteY6" fmla="*/ 1648657 h 1831841"/>
                <a:gd name="connsiteX7" fmla="*/ 1868739 w 1922392"/>
                <a:gd name="connsiteY7" fmla="*/ 1778188 h 1831841"/>
                <a:gd name="connsiteX8" fmla="*/ 1739208 w 1922392"/>
                <a:gd name="connsiteY8" fmla="*/ 1831841 h 1831841"/>
                <a:gd name="connsiteX9" fmla="*/ 183184 w 1922392"/>
                <a:gd name="connsiteY9" fmla="*/ 1831841 h 1831841"/>
                <a:gd name="connsiteX10" fmla="*/ 53653 w 1922392"/>
                <a:gd name="connsiteY10" fmla="*/ 1778188 h 1831841"/>
                <a:gd name="connsiteX11" fmla="*/ 0 w 1922392"/>
                <a:gd name="connsiteY11" fmla="*/ 1648657 h 1831841"/>
                <a:gd name="connsiteX12" fmla="*/ 0 w 1922392"/>
                <a:gd name="connsiteY12" fmla="*/ 183184 h 183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22392" h="1831841">
                  <a:moveTo>
                    <a:pt x="0" y="183184"/>
                  </a:moveTo>
                  <a:cubicBezTo>
                    <a:pt x="0" y="134601"/>
                    <a:pt x="19300" y="88007"/>
                    <a:pt x="53654" y="53653"/>
                  </a:cubicBezTo>
                  <a:cubicBezTo>
                    <a:pt x="88008" y="19299"/>
                    <a:pt x="134601" y="0"/>
                    <a:pt x="183185" y="0"/>
                  </a:cubicBezTo>
                  <a:lnTo>
                    <a:pt x="1739208" y="0"/>
                  </a:lnTo>
                  <a:cubicBezTo>
                    <a:pt x="1787791" y="0"/>
                    <a:pt x="1834385" y="19300"/>
                    <a:pt x="1868739" y="53654"/>
                  </a:cubicBezTo>
                  <a:cubicBezTo>
                    <a:pt x="1903093" y="88008"/>
                    <a:pt x="1922392" y="134601"/>
                    <a:pt x="1922392" y="183185"/>
                  </a:cubicBezTo>
                  <a:lnTo>
                    <a:pt x="1922392" y="1648657"/>
                  </a:lnTo>
                  <a:cubicBezTo>
                    <a:pt x="1922392" y="1697240"/>
                    <a:pt x="1903092" y="1743834"/>
                    <a:pt x="1868739" y="1778188"/>
                  </a:cubicBezTo>
                  <a:cubicBezTo>
                    <a:pt x="1834385" y="1812542"/>
                    <a:pt x="1787792" y="1831841"/>
                    <a:pt x="1739208" y="1831841"/>
                  </a:cubicBezTo>
                  <a:lnTo>
                    <a:pt x="183184" y="1831841"/>
                  </a:lnTo>
                  <a:cubicBezTo>
                    <a:pt x="134601" y="1831841"/>
                    <a:pt x="88007" y="1812541"/>
                    <a:pt x="53653" y="1778188"/>
                  </a:cubicBezTo>
                  <a:cubicBezTo>
                    <a:pt x="19299" y="1743834"/>
                    <a:pt x="0" y="1697241"/>
                    <a:pt x="0" y="1648657"/>
                  </a:cubicBezTo>
                  <a:lnTo>
                    <a:pt x="0" y="18318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513" tIns="76513" rIns="76513" bIns="7651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b="0" kern="1200" dirty="0" smtClean="0">
                  <a:solidFill>
                    <a:schemeClr val="bg1"/>
                  </a:solidFill>
                </a:rPr>
                <a:t>Inspections against the relevant Code of Good Manufacturing Practice (GMP) or Standard (for devices) which describes the range of conditions required for the safe, sterile production of goods</a:t>
              </a:r>
              <a:endParaRPr lang="en-GB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Left Arrow 12"/>
            <p:cNvSpPr/>
            <p:nvPr/>
          </p:nvSpPr>
          <p:spPr>
            <a:xfrm rot="2185826">
              <a:off x="4518943" y="3168253"/>
              <a:ext cx="657577" cy="572555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Left Arrow 14"/>
            <p:cNvSpPr/>
            <p:nvPr/>
          </p:nvSpPr>
          <p:spPr>
            <a:xfrm rot="5400000">
              <a:off x="5246029" y="2371708"/>
              <a:ext cx="1182116" cy="572555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Left Arrow 16"/>
            <p:cNvSpPr/>
            <p:nvPr/>
          </p:nvSpPr>
          <p:spPr>
            <a:xfrm rot="8568485">
              <a:off x="6500980" y="3170925"/>
              <a:ext cx="668233" cy="572555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699542"/>
            <a:ext cx="8280920" cy="540060"/>
          </a:xfrm>
        </p:spPr>
        <p:txBody>
          <a:bodyPr>
            <a:noAutofit/>
          </a:bodyPr>
          <a:lstStyle/>
          <a:p>
            <a:r>
              <a:rPr lang="en-AU" sz="3000" dirty="0" smtClean="0"/>
              <a:t>Higher risk products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FCB-C193-47C7-BA9B-8925BE36D90A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>
          <a:xfrm>
            <a:off x="395536" y="1275606"/>
            <a:ext cx="5616624" cy="3723878"/>
          </a:xfrm>
          <a:solidFill>
            <a:srgbClr val="C8D88B"/>
          </a:solidFill>
        </p:spPr>
        <p:txBody>
          <a:bodyPr>
            <a:noAutofit/>
          </a:bodyPr>
          <a:lstStyle/>
          <a:p>
            <a:pPr marL="342000" indent="-180000">
              <a:buFont typeface="Arial" pitchFamily="34" charset="0"/>
              <a:buChar char="•"/>
            </a:pPr>
            <a:r>
              <a:rPr lang="en-AU" sz="1800" b="0" dirty="0" smtClean="0">
                <a:solidFill>
                  <a:srgbClr val="002060"/>
                </a:solidFill>
              </a:rPr>
              <a:t>Sterile medicines, including active pharmaceutical ingredients</a:t>
            </a:r>
          </a:p>
          <a:p>
            <a:pPr marL="342000" indent="-180000">
              <a:buFont typeface="Arial" pitchFamily="34" charset="0"/>
              <a:buChar char="•"/>
            </a:pPr>
            <a:r>
              <a:rPr lang="en-AU" sz="1800" b="0" dirty="0" smtClean="0">
                <a:solidFill>
                  <a:srgbClr val="002060"/>
                </a:solidFill>
              </a:rPr>
              <a:t>Single step sterilisers</a:t>
            </a:r>
          </a:p>
          <a:p>
            <a:pPr marL="342000" indent="-180000">
              <a:buFont typeface="Arial" pitchFamily="34" charset="0"/>
              <a:buChar char="•"/>
            </a:pPr>
            <a:r>
              <a:rPr lang="en-AU" sz="1800" b="0" dirty="0" smtClean="0">
                <a:solidFill>
                  <a:srgbClr val="002060"/>
                </a:solidFill>
              </a:rPr>
              <a:t>Non-sterile medicines containing antibiotics, </a:t>
            </a:r>
            <a:br>
              <a:rPr lang="en-AU" sz="1800" b="0" dirty="0" smtClean="0">
                <a:solidFill>
                  <a:srgbClr val="002060"/>
                </a:solidFill>
              </a:rPr>
            </a:br>
            <a:r>
              <a:rPr lang="en-AU" sz="1800" b="0" dirty="0" smtClean="0">
                <a:solidFill>
                  <a:srgbClr val="002060"/>
                </a:solidFill>
              </a:rPr>
              <a:t>steroids or </a:t>
            </a:r>
            <a:r>
              <a:rPr lang="en-AU" sz="1800" b="0" dirty="0" err="1" smtClean="0">
                <a:solidFill>
                  <a:srgbClr val="002060"/>
                </a:solidFill>
              </a:rPr>
              <a:t>antineoplastics</a:t>
            </a:r>
            <a:endParaRPr lang="en-AU" sz="1800" b="0" dirty="0" smtClean="0">
              <a:solidFill>
                <a:srgbClr val="002060"/>
              </a:solidFill>
            </a:endParaRPr>
          </a:p>
          <a:p>
            <a:pPr marL="342000" indent="-180000">
              <a:buFont typeface="Arial" pitchFamily="34" charset="0"/>
              <a:buChar char="•"/>
            </a:pPr>
            <a:r>
              <a:rPr lang="en-AU" sz="1800" b="0" dirty="0" smtClean="0">
                <a:solidFill>
                  <a:srgbClr val="002060"/>
                </a:solidFill>
              </a:rPr>
              <a:t>Primary collection, processing and storage sites for blood, including human haematopoietic stem cells</a:t>
            </a:r>
          </a:p>
          <a:p>
            <a:pPr marL="342000" indent="-180000">
              <a:buFont typeface="Arial" pitchFamily="34" charset="0"/>
              <a:buChar char="•"/>
            </a:pPr>
            <a:r>
              <a:rPr lang="en-AU" sz="1800" b="0" dirty="0" smtClean="0">
                <a:solidFill>
                  <a:srgbClr val="002060"/>
                </a:solidFill>
              </a:rPr>
              <a:t>Tissue banks with complex processing</a:t>
            </a:r>
          </a:p>
          <a:p>
            <a:pPr marL="342000" indent="-180000">
              <a:buFont typeface="Arial" pitchFamily="34" charset="0"/>
              <a:buChar char="•"/>
            </a:pPr>
            <a:r>
              <a:rPr lang="en-AU" sz="1800" b="0" dirty="0" smtClean="0">
                <a:solidFill>
                  <a:srgbClr val="002060"/>
                </a:solidFill>
              </a:rPr>
              <a:t>Cellular therapies</a:t>
            </a:r>
          </a:p>
          <a:p>
            <a:pPr marL="342000" indent="-180000">
              <a:buFont typeface="Arial" pitchFamily="34" charset="0"/>
              <a:buChar char="•"/>
            </a:pPr>
            <a:r>
              <a:rPr lang="en-AU" sz="1800" b="0" dirty="0" smtClean="0">
                <a:solidFill>
                  <a:srgbClr val="002060"/>
                </a:solidFill>
              </a:rPr>
              <a:t>Medical devices - </a:t>
            </a:r>
            <a:r>
              <a:rPr lang="en-AU" sz="1800" b="0" dirty="0" smtClean="0">
                <a:solidFill>
                  <a:srgbClr val="002060"/>
                </a:solidFill>
                <a:hlinkClick r:id="rId3" action="ppaction://hlinkfile"/>
              </a:rPr>
              <a:t>Class III and Active Implantable </a:t>
            </a:r>
            <a:br>
              <a:rPr lang="en-AU" sz="1800" b="0" dirty="0" smtClean="0">
                <a:solidFill>
                  <a:srgbClr val="002060"/>
                </a:solidFill>
                <a:hlinkClick r:id="rId3" action="ppaction://hlinkfile"/>
              </a:rPr>
            </a:br>
            <a:r>
              <a:rPr lang="en-AU" sz="1800" b="0" dirty="0" smtClean="0">
                <a:solidFill>
                  <a:srgbClr val="002060"/>
                </a:solidFill>
                <a:hlinkClick r:id="rId3" action="ppaction://hlinkfile"/>
              </a:rPr>
              <a:t>Medical Devices (AIMD)</a:t>
            </a:r>
            <a:endParaRPr lang="en-AU" sz="1800" b="0" dirty="0" smtClean="0">
              <a:solidFill>
                <a:srgbClr val="002060"/>
              </a:solidFill>
            </a:endParaRPr>
          </a:p>
          <a:p>
            <a:pPr>
              <a:buFont typeface="Arial"/>
              <a:buChar char="•"/>
            </a:pPr>
            <a:endParaRPr lang="en-AU" sz="1800" dirty="0" smtClean="0">
              <a:solidFill>
                <a:srgbClr val="002060"/>
              </a:solidFill>
            </a:endParaRPr>
          </a:p>
          <a:p>
            <a:pPr indent="-180000">
              <a:spcBef>
                <a:spcPts val="1200"/>
              </a:spcBef>
            </a:pPr>
            <a:endParaRPr lang="en-AU" sz="1800" dirty="0" smtClean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murphc\Downloads\iStock_000006484732Med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658800"/>
            <a:ext cx="3131840" cy="45239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228184" y="4371950"/>
            <a:ext cx="2736304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Pacemakers are regulated as AIMDs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6660232" y="4818186"/>
            <a:ext cx="2232248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65FCB-C193-47C7-BA9B-8925BE36D90A}" type="slidenum">
              <a:rPr kumimoji="0" lang="en-A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771550"/>
            <a:ext cx="8280920" cy="54006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Medium risk </a:t>
            </a:r>
            <a:br>
              <a:rPr lang="en-AU" dirty="0" smtClean="0"/>
            </a:br>
            <a:r>
              <a:rPr lang="en-AU" dirty="0" smtClean="0"/>
              <a:t>products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499992" y="1995686"/>
            <a:ext cx="4320480" cy="2520280"/>
          </a:xfrm>
          <a:solidFill>
            <a:srgbClr val="C8D88B"/>
          </a:solidFill>
        </p:spPr>
        <p:txBody>
          <a:bodyPr>
            <a:normAutofit/>
          </a:bodyPr>
          <a:lstStyle/>
          <a:p>
            <a:pPr indent="-180000">
              <a:spcBef>
                <a:spcPts val="600"/>
              </a:spcBef>
              <a:buFont typeface="Arial" pitchFamily="34" charset="0"/>
              <a:buChar char="•"/>
            </a:pPr>
            <a:endParaRPr lang="en-AU" sz="800" b="0" dirty="0" smtClean="0">
              <a:solidFill>
                <a:srgbClr val="002060"/>
              </a:solidFill>
            </a:endParaRPr>
          </a:p>
          <a:p>
            <a:pPr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AU" sz="1800" b="0" dirty="0" smtClean="0">
                <a:solidFill>
                  <a:srgbClr val="002060"/>
                </a:solidFill>
              </a:rPr>
              <a:t>Non-sterile medicines, including herbal products</a:t>
            </a:r>
          </a:p>
          <a:p>
            <a:pPr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AU" sz="1800" b="0" dirty="0" smtClean="0">
                <a:solidFill>
                  <a:srgbClr val="002060"/>
                </a:solidFill>
              </a:rPr>
              <a:t>Secondary blood collection and separation sites (including sites collecting plasma only or platelets)</a:t>
            </a:r>
          </a:p>
          <a:p>
            <a:pPr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AU" sz="1800" b="0" dirty="0" smtClean="0">
                <a:solidFill>
                  <a:srgbClr val="002060"/>
                </a:solidFill>
              </a:rPr>
              <a:t>Tissue banks with low manipulation</a:t>
            </a:r>
          </a:p>
          <a:p>
            <a:pPr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AU" sz="1800" b="0" dirty="0" smtClean="0">
                <a:solidFill>
                  <a:srgbClr val="002060"/>
                </a:solidFill>
              </a:rPr>
              <a:t>Other medical devices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FCB-C193-47C7-BA9B-8925BE36D90A}" type="slidenum">
              <a:rPr lang="en-AU" smtClean="0"/>
              <a:pPr/>
              <a:t>6</a:t>
            </a:fld>
            <a:endParaRPr lang="en-AU" dirty="0"/>
          </a:p>
        </p:txBody>
      </p:sp>
      <p:pic>
        <p:nvPicPr>
          <p:cNvPr id="2050" name="Picture 2" descr="C:\Users\murphc\Downloads\iStock_000007449014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24744" y="658800"/>
            <a:ext cx="6746853" cy="45159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7504" y="4587974"/>
            <a:ext cx="2232248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err="1" smtClean="0">
                <a:solidFill>
                  <a:schemeClr val="bg1"/>
                </a:solidFill>
              </a:rPr>
              <a:t>Plasmapheresis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71550"/>
            <a:ext cx="3960440" cy="54006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Lower risk products </a:t>
            </a:r>
            <a:br>
              <a:rPr lang="en-AU" dirty="0" smtClean="0"/>
            </a:br>
            <a:endParaRPr lang="en-GB" dirty="0"/>
          </a:p>
        </p:txBody>
      </p:sp>
      <p:pic>
        <p:nvPicPr>
          <p:cNvPr id="3074" name="Picture 2" descr="http://intranet.tga/images/istock/otc-sunscreenonchild-13526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659605"/>
            <a:ext cx="3419872" cy="5134959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FCB-C193-47C7-BA9B-8925BE36D90A}" type="slidenum">
              <a:rPr lang="en-AU" smtClean="0">
                <a:solidFill>
                  <a:schemeClr val="bg1"/>
                </a:solidFill>
              </a:rPr>
              <a:pPr/>
              <a:t>7</a:t>
            </a:fld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39552" y="1995686"/>
            <a:ext cx="5400600" cy="2448272"/>
          </a:xfrm>
          <a:solidFill>
            <a:srgbClr val="C8D88B"/>
          </a:solidFill>
        </p:spPr>
        <p:txBody>
          <a:bodyPr>
            <a:normAutofit/>
          </a:bodyPr>
          <a:lstStyle/>
          <a:p>
            <a:pPr indent="-180000">
              <a:lnSpc>
                <a:spcPct val="110000"/>
              </a:lnSpc>
              <a:buFont typeface="Arial" pitchFamily="34" charset="0"/>
              <a:buChar char="•"/>
            </a:pPr>
            <a:endParaRPr lang="en-AU" sz="800" b="0" dirty="0" smtClean="0">
              <a:solidFill>
                <a:srgbClr val="002060"/>
              </a:solidFill>
            </a:endParaRPr>
          </a:p>
          <a:p>
            <a:pPr indent="-180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AU" sz="1800" b="0" dirty="0" smtClean="0">
                <a:solidFill>
                  <a:srgbClr val="002060"/>
                </a:solidFill>
              </a:rPr>
              <a:t>Minerals, vitamins, fish oils and other supplements</a:t>
            </a:r>
          </a:p>
          <a:p>
            <a:pPr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AU" sz="1800" b="0" dirty="0" smtClean="0">
                <a:solidFill>
                  <a:srgbClr val="002060"/>
                </a:solidFill>
              </a:rPr>
              <a:t>Sunscreens</a:t>
            </a:r>
          </a:p>
          <a:p>
            <a:pPr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AU" sz="1800" b="0" dirty="0" smtClean="0">
                <a:solidFill>
                  <a:srgbClr val="002060"/>
                </a:solidFill>
              </a:rPr>
              <a:t>Medicinal gases</a:t>
            </a:r>
          </a:p>
          <a:p>
            <a:pPr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AU" sz="1800" b="0" dirty="0" smtClean="0">
                <a:solidFill>
                  <a:srgbClr val="002060"/>
                </a:solidFill>
              </a:rPr>
              <a:t>Other blood collection sites including mobile units</a:t>
            </a:r>
          </a:p>
          <a:p>
            <a:pPr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AU" sz="1800" b="0" dirty="0" smtClean="0">
                <a:solidFill>
                  <a:srgbClr val="002060"/>
                </a:solidFill>
              </a:rPr>
              <a:t>Homeopathic medicines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402" y="853083"/>
            <a:ext cx="8280920" cy="540060"/>
          </a:xfrm>
        </p:spPr>
        <p:txBody>
          <a:bodyPr>
            <a:noAutofit/>
          </a:bodyPr>
          <a:lstStyle/>
          <a:p>
            <a:r>
              <a:rPr lang="en-AU" sz="3000" dirty="0" smtClean="0"/>
              <a:t>The basis of Good Manufacturing Practice</a:t>
            </a:r>
            <a:endParaRPr lang="en-AU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39552" y="1707654"/>
            <a:ext cx="4320480" cy="2368649"/>
          </a:xfrm>
          <a:solidFill>
            <a:srgbClr val="C8D88B"/>
          </a:solidFill>
        </p:spPr>
        <p:txBody>
          <a:bodyPr>
            <a:noAutofit/>
          </a:bodyPr>
          <a:lstStyle/>
          <a:p>
            <a:pPr marL="180000" indent="0">
              <a:spcBef>
                <a:spcPts val="600"/>
              </a:spcBef>
            </a:pPr>
            <a:endParaRPr lang="en-AU" sz="800" b="0" dirty="0" smtClean="0">
              <a:solidFill>
                <a:srgbClr val="002060"/>
              </a:solidFill>
            </a:endParaRPr>
          </a:p>
          <a:p>
            <a:pPr marL="180000" indent="0">
              <a:spcBef>
                <a:spcPts val="0"/>
              </a:spcBef>
            </a:pPr>
            <a:r>
              <a:rPr lang="en-AU" sz="1800" b="0" dirty="0" smtClean="0">
                <a:solidFill>
                  <a:srgbClr val="002060"/>
                </a:solidFill>
              </a:rPr>
              <a:t>A basic tenet of GMP is that:</a:t>
            </a:r>
          </a:p>
          <a:p>
            <a:pPr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AU" sz="1800" b="0" dirty="0" smtClean="0">
                <a:solidFill>
                  <a:srgbClr val="002060"/>
                </a:solidFill>
              </a:rPr>
              <a:t>Simply testing a product after manufacture is not sufficient to ensure product quality</a:t>
            </a:r>
          </a:p>
          <a:p>
            <a:pPr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AU" sz="1800" b="0" dirty="0" smtClean="0">
                <a:solidFill>
                  <a:srgbClr val="002060"/>
                </a:solidFill>
              </a:rPr>
              <a:t>Quality must be built into each batch </a:t>
            </a:r>
            <a:br>
              <a:rPr lang="en-AU" sz="1800" b="0" dirty="0" smtClean="0">
                <a:solidFill>
                  <a:srgbClr val="002060"/>
                </a:solidFill>
              </a:rPr>
            </a:br>
            <a:r>
              <a:rPr lang="en-AU" sz="1800" b="0" dirty="0" smtClean="0">
                <a:solidFill>
                  <a:srgbClr val="002060"/>
                </a:solidFill>
              </a:rPr>
              <a:t>of a product during all stages of the manufacturing process</a:t>
            </a:r>
          </a:p>
          <a:p>
            <a:pPr>
              <a:spcBef>
                <a:spcPts val="600"/>
              </a:spcBef>
            </a:pPr>
            <a:endParaRPr lang="en-AU" sz="2000" b="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en-AU" sz="1400" b="0" dirty="0" smtClean="0">
                <a:solidFill>
                  <a:srgbClr val="002060"/>
                </a:solidFill>
              </a:rPr>
              <a:t>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AU" sz="1400" b="0" dirty="0" smtClean="0">
              <a:solidFill>
                <a:srgbClr val="002060"/>
              </a:solidFill>
            </a:endParaRPr>
          </a:p>
          <a:p>
            <a:endParaRPr lang="en-AU" sz="1000" dirty="0"/>
          </a:p>
        </p:txBody>
      </p:sp>
      <p:sp>
        <p:nvSpPr>
          <p:cNvPr id="23" name="Right Arrow 22"/>
          <p:cNvSpPr/>
          <p:nvPr/>
        </p:nvSpPr>
        <p:spPr>
          <a:xfrm rot="6971867">
            <a:off x="4958772" y="2545018"/>
            <a:ext cx="1008112" cy="1008112"/>
          </a:xfrm>
          <a:prstGeom prst="rightArrow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ight Arrow 23"/>
          <p:cNvSpPr/>
          <p:nvPr/>
        </p:nvSpPr>
        <p:spPr>
          <a:xfrm rot="14628133" flipH="1">
            <a:off x="7965141" y="2526474"/>
            <a:ext cx="1008112" cy="1008112"/>
          </a:xfrm>
          <a:prstGeom prst="rightArrow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ight Arrow 20"/>
          <p:cNvSpPr/>
          <p:nvPr/>
        </p:nvSpPr>
        <p:spPr>
          <a:xfrm rot="5400000">
            <a:off x="6506184" y="2571750"/>
            <a:ext cx="1008112" cy="1008112"/>
          </a:xfrm>
          <a:prstGeom prst="rightArrow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FCB-C193-47C7-BA9B-8925BE36D90A}" type="slidenum">
              <a:rPr lang="en-AU" smtClean="0"/>
              <a:pPr/>
              <a:t>8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419622"/>
            <a:ext cx="1997007" cy="11259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rcRect t="32966"/>
          <a:stretch>
            <a:fillRect/>
          </a:stretch>
        </p:blipFill>
        <p:spPr>
          <a:xfrm>
            <a:off x="6372200" y="3579862"/>
            <a:ext cx="1276081" cy="8785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rcRect t="32966"/>
          <a:stretch>
            <a:fillRect/>
          </a:stretch>
        </p:blipFill>
        <p:spPr>
          <a:xfrm>
            <a:off x="4860032" y="3579862"/>
            <a:ext cx="1276081" cy="878521"/>
          </a:xfrm>
          <a:prstGeom prst="rect">
            <a:avLst/>
          </a:prstGeom>
        </p:spPr>
      </p:pic>
      <p:pic>
        <p:nvPicPr>
          <p:cNvPr id="15" name="Picture 14" descr="Untitled-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643758"/>
            <a:ext cx="444805" cy="631614"/>
          </a:xfrm>
          <a:prstGeom prst="rect">
            <a:avLst/>
          </a:prstGeom>
        </p:spPr>
      </p:pic>
      <p:pic>
        <p:nvPicPr>
          <p:cNvPr id="16" name="Picture 15" descr="Untitled-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0595" y="2643758"/>
            <a:ext cx="444805" cy="631614"/>
          </a:xfrm>
          <a:prstGeom prst="rect">
            <a:avLst/>
          </a:prstGeom>
        </p:spPr>
      </p:pic>
      <p:pic>
        <p:nvPicPr>
          <p:cNvPr id="17" name="Picture 16" descr="Untitled-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4408" y="2643758"/>
            <a:ext cx="444805" cy="6316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/>
          <a:srcRect t="32966"/>
          <a:stretch>
            <a:fillRect/>
          </a:stretch>
        </p:blipFill>
        <p:spPr>
          <a:xfrm>
            <a:off x="7832423" y="3579862"/>
            <a:ext cx="1276081" cy="87852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0" y="4733925"/>
            <a:ext cx="9144000" cy="38101"/>
          </a:xfrm>
          <a:prstGeom prst="line">
            <a:avLst/>
          </a:prstGeom>
          <a:ln w="1905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1" y="1130449"/>
            <a:ext cx="8280920" cy="540060"/>
          </a:xfrm>
        </p:spPr>
        <p:txBody>
          <a:bodyPr>
            <a:noAutofit/>
          </a:bodyPr>
          <a:lstStyle/>
          <a:p>
            <a:r>
              <a:rPr lang="en-AU" sz="3000" dirty="0" smtClean="0"/>
              <a:t>Looking at the actual product</a:t>
            </a:r>
            <a:endParaRPr lang="en-AU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67543" y="1779662"/>
            <a:ext cx="5771331" cy="2232248"/>
          </a:xfrm>
          <a:solidFill>
            <a:srgbClr val="C8D88B"/>
          </a:solidFill>
        </p:spPr>
        <p:txBody>
          <a:bodyPr>
            <a:noAutofit/>
          </a:bodyPr>
          <a:lstStyle/>
          <a:p>
            <a:pPr marL="180000" indent="0">
              <a:spcBef>
                <a:spcPts val="600"/>
              </a:spcBef>
            </a:pPr>
            <a:r>
              <a:rPr lang="en-AU" sz="1800" b="0" dirty="0" smtClean="0">
                <a:solidFill>
                  <a:srgbClr val="002060"/>
                </a:solidFill>
              </a:rPr>
              <a:t>GMP requirements cover:</a:t>
            </a:r>
          </a:p>
          <a:p>
            <a:pPr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AU" sz="1800" b="0" dirty="0" smtClean="0">
                <a:solidFill>
                  <a:srgbClr val="002060"/>
                </a:solidFill>
              </a:rPr>
              <a:t>How products are manufactured, packaged, </a:t>
            </a:r>
            <a:br>
              <a:rPr lang="en-AU" sz="1800" b="0" dirty="0" smtClean="0">
                <a:solidFill>
                  <a:srgbClr val="002060"/>
                </a:solidFill>
              </a:rPr>
            </a:br>
            <a:r>
              <a:rPr lang="en-AU" sz="1800" b="0" dirty="0" smtClean="0">
                <a:solidFill>
                  <a:srgbClr val="002060"/>
                </a:solidFill>
              </a:rPr>
              <a:t>labelled and stored</a:t>
            </a:r>
          </a:p>
          <a:p>
            <a:pPr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AU" sz="1800" b="0" dirty="0" smtClean="0">
                <a:solidFill>
                  <a:srgbClr val="002060"/>
                </a:solidFill>
              </a:rPr>
              <a:t>How therapeutic goods are tested to ensure that </a:t>
            </a:r>
            <a:br>
              <a:rPr lang="en-AU" sz="1800" b="0" dirty="0" smtClean="0">
                <a:solidFill>
                  <a:srgbClr val="002060"/>
                </a:solidFill>
              </a:rPr>
            </a:br>
            <a:r>
              <a:rPr lang="en-AU" sz="1800" b="0" dirty="0" smtClean="0">
                <a:solidFill>
                  <a:srgbClr val="002060"/>
                </a:solidFill>
              </a:rPr>
              <a:t>products are of a suitable quality, including the final evaluation and approval for use by the manufacturer of each batch made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AU" sz="1400" b="0" dirty="0" smtClean="0">
              <a:solidFill>
                <a:srgbClr val="002060"/>
              </a:solidFill>
            </a:endParaRPr>
          </a:p>
          <a:p>
            <a:endParaRPr lang="en-AU" sz="1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71" t="40554" r="47813" b="16088"/>
          <a:stretch/>
        </p:blipFill>
        <p:spPr>
          <a:xfrm>
            <a:off x="0" y="-1725930"/>
            <a:ext cx="6903944" cy="686943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H="1" flipV="1">
            <a:off x="8842573" y="690017"/>
            <a:ext cx="15677" cy="4453483"/>
          </a:xfrm>
          <a:prstGeom prst="line">
            <a:avLst/>
          </a:prstGeom>
          <a:ln w="1905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FCB-C193-47C7-BA9B-8925BE36D90A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13" name="Freeform 12"/>
          <p:cNvSpPr/>
          <p:nvPr/>
        </p:nvSpPr>
        <p:spPr>
          <a:xfrm>
            <a:off x="6060926" y="3000375"/>
            <a:ext cx="1728192" cy="1563216"/>
          </a:xfrm>
          <a:prstGeom prst="hexagon">
            <a:avLst/>
          </a:prstGeom>
          <a:blipFill rotWithShape="0">
            <a:blip r:embed="rId3" cstate="print"/>
            <a:stretch>
              <a:fillRect/>
            </a:stretch>
          </a:blipFill>
          <a:ln w="19050">
            <a:solidFill>
              <a:srgbClr val="002C47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542" tIns="180542" rIns="180542" bIns="180542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4000" kern="120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884368" y="2499742"/>
            <a:ext cx="718166" cy="562194"/>
          </a:xfrm>
          <a:prstGeom prst="line">
            <a:avLst/>
          </a:prstGeom>
          <a:ln w="1905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6070451" y="1409368"/>
            <a:ext cx="1728192" cy="1524332"/>
          </a:xfrm>
          <a:prstGeom prst="hexagon">
            <a:avLst/>
          </a:prstGeom>
          <a:blipFill rotWithShape="0">
            <a:blip r:embed="rId4" cstate="print"/>
            <a:stretch>
              <a:fillRect/>
            </a:stretch>
          </a:blipFill>
          <a:ln w="19050">
            <a:solidFill>
              <a:srgbClr val="002C47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542" tIns="180542" rIns="180542" bIns="180542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4000" kern="1200"/>
          </a:p>
        </p:txBody>
      </p:sp>
      <p:pic>
        <p:nvPicPr>
          <p:cNvPr id="26" name="Picture Placeholder 9" descr="misc-medicalproduction-19393056.jpg"/>
          <p:cNvPicPr>
            <a:picLocks noChangeAspect="1"/>
          </p:cNvPicPr>
          <p:nvPr/>
        </p:nvPicPr>
        <p:blipFill>
          <a:blip r:embed="rId5" cstate="print"/>
          <a:srcRect t="24926" b="24926"/>
          <a:stretch>
            <a:fillRect/>
          </a:stretch>
        </p:blipFill>
        <p:spPr>
          <a:xfrm>
            <a:off x="7488000" y="2219531"/>
            <a:ext cx="1615402" cy="1519767"/>
          </a:xfrm>
          <a:prstGeom prst="hexagon">
            <a:avLst/>
          </a:prstGeom>
          <a:ln w="19050">
            <a:solidFill>
              <a:schemeClr val="accent1">
                <a:lumMod val="90000"/>
                <a:lumOff val="10000"/>
              </a:schemeClr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7667625" y="1152524"/>
            <a:ext cx="1051122" cy="938783"/>
            <a:chOff x="7164288" y="1347614"/>
            <a:chExt cx="1440160" cy="1296144"/>
          </a:xfrm>
        </p:grpSpPr>
        <p:sp>
          <p:nvSpPr>
            <p:cNvPr id="12" name="Oval 11"/>
            <p:cNvSpPr/>
            <p:nvPr/>
          </p:nvSpPr>
          <p:spPr>
            <a:xfrm>
              <a:off x="7164288" y="1347614"/>
              <a:ext cx="1440160" cy="12961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100000" contrast="-100000"/>
            </a:blip>
            <a:stretch>
              <a:fillRect/>
            </a:stretch>
          </p:blipFill>
          <p:spPr>
            <a:xfrm>
              <a:off x="7308304" y="1563638"/>
              <a:ext cx="1152394" cy="8339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GA Landscape - PowerPoint template - 16x9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2C47"/>
      </a:accent1>
      <a:accent2>
        <a:srgbClr val="006DA7"/>
      </a:accent2>
      <a:accent3>
        <a:srgbClr val="B3C960"/>
      </a:accent3>
      <a:accent4>
        <a:srgbClr val="50555C"/>
      </a:accent4>
      <a:accent5>
        <a:srgbClr val="006664"/>
      </a:accent5>
      <a:accent6>
        <a:srgbClr val="4D2779"/>
      </a:accent6>
      <a:hlink>
        <a:srgbClr val="0000FF"/>
      </a:hlink>
      <a:folHlink>
        <a:srgbClr val="9260CB"/>
      </a:folHlink>
    </a:clrScheme>
    <a:fontScheme name="TGA Powerpoin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FFFFFF"/>
    </a:lt2>
    <a:accent1>
      <a:srgbClr val="002C47"/>
    </a:accent1>
    <a:accent2>
      <a:srgbClr val="006DA7"/>
    </a:accent2>
    <a:accent3>
      <a:srgbClr val="B3C960"/>
    </a:accent3>
    <a:accent4>
      <a:srgbClr val="50555C"/>
    </a:accent4>
    <a:accent5>
      <a:srgbClr val="006664"/>
    </a:accent5>
    <a:accent6>
      <a:srgbClr val="4D2779"/>
    </a:accent6>
    <a:hlink>
      <a:srgbClr val="0000FF"/>
    </a:hlink>
    <a:folHlink>
      <a:srgbClr val="9260C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 properties</tns:defaultPropertyEditorNamespace>
</tns:customPropertyEditors>
</file>

<file path=customXml/itemProps1.xml><?xml version="1.0" encoding="utf-8"?>
<ds:datastoreItem xmlns:ds="http://schemas.openxmlformats.org/officeDocument/2006/customXml" ds:itemID="{C844E856-48C4-4AB7-85A9-CB7B5E3C8ACE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20130</TotalTime>
  <Words>916</Words>
  <Application>Microsoft Office PowerPoint</Application>
  <PresentationFormat>On-screen Show (16:9)</PresentationFormat>
  <Paragraphs>190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TGA Landscape - PowerPoint template - 16x9</vt:lpstr>
      <vt:lpstr>Regulating the manufacture of therapeutic goods</vt:lpstr>
      <vt:lpstr>Overview</vt:lpstr>
      <vt:lpstr>Checking the quality of therapeutic goods  </vt:lpstr>
      <vt:lpstr>How do we do this</vt:lpstr>
      <vt:lpstr>Higher risk products</vt:lpstr>
      <vt:lpstr>Medium risk  products</vt:lpstr>
      <vt:lpstr>Lower risk products  </vt:lpstr>
      <vt:lpstr>The basis of Good Manufacturing Practice</vt:lpstr>
      <vt:lpstr>Looking at the actual product</vt:lpstr>
      <vt:lpstr>The manufacturer must:</vt:lpstr>
      <vt:lpstr>Inspections include verification that:</vt:lpstr>
      <vt:lpstr>Inspections ensure quality of therapeutic goods  </vt:lpstr>
      <vt:lpstr>Inspecting Australian manufacturers</vt:lpstr>
      <vt:lpstr>Manufacturers who receive a basic rating </vt:lpstr>
      <vt:lpstr>Which countries supply to Australia?</vt:lpstr>
      <vt:lpstr>Inspecting international manufacturers</vt:lpstr>
      <vt:lpstr>The future of manufacturing</vt:lpstr>
      <vt:lpstr>Multi-step manufacturing process Example of an over-the-counter medicine</vt:lpstr>
      <vt:lpstr>Multi-step manufacturing process Example of a prescription medicine</vt:lpstr>
      <vt:lpstr>International harmonisation</vt:lpstr>
      <vt:lpstr>Other education modules include: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Regulating the manufacture of therapeutic goods</dc:title>
  <dc:subject>manufacturing therapeutic goods</dc:subject>
  <dc:creator>Therapeutic Goods Administration</dc:creator>
  <cp:keywords>manufacture, therapeutic, regulation, australia</cp:keywords>
  <cp:lastModifiedBy>Bird, Gail</cp:lastModifiedBy>
  <cp:revision>1762</cp:revision>
  <dcterms:created xsi:type="dcterms:W3CDTF">2012-05-14T00:19:47Z</dcterms:created>
  <dcterms:modified xsi:type="dcterms:W3CDTF">2014-02-12T03:06:32Z</dcterms:modified>
  <cp:category/>
</cp:coreProperties>
</file>